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  <p:sldMasterId id="2147483674" r:id="rId2"/>
    <p:sldMasterId id="2147483687" r:id="rId3"/>
    <p:sldMasterId id="2147483700" r:id="rId4"/>
    <p:sldMasterId id="2147483713" r:id="rId5"/>
  </p:sldMasterIdLst>
  <p:notesMasterIdLst>
    <p:notesMasterId r:id="rId3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96" r:id="rId35"/>
    <p:sldId id="286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1260" autoAdjust="0"/>
  </p:normalViewPr>
  <p:slideViewPr>
    <p:cSldViewPr snapToGrid="0">
      <p:cViewPr varScale="1">
        <p:scale>
          <a:sx n="59" d="100"/>
          <a:sy n="59" d="100"/>
        </p:scale>
        <p:origin x="160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Click to move the slide</a:t>
            </a: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DejaVu Sans"/>
              </a:rPr>
              <a:t>Click to edit the notes format</a:t>
            </a:r>
          </a:p>
        </p:txBody>
      </p:sp>
      <p:sp>
        <p:nvSpPr>
          <p:cNvPr id="24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DejaVu Serif"/>
              </a:rPr>
              <a:t> </a:t>
            </a:r>
          </a:p>
        </p:txBody>
      </p:sp>
      <p:sp>
        <p:nvSpPr>
          <p:cNvPr id="249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DejaVu Serif"/>
              </a:rPr>
              <a:t> </a:t>
            </a:r>
          </a:p>
        </p:txBody>
      </p:sp>
      <p:sp>
        <p:nvSpPr>
          <p:cNvPr id="250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DejaVu Serif"/>
              </a:rPr>
              <a:t> </a:t>
            </a:r>
          </a:p>
        </p:txBody>
      </p:sp>
      <p:sp>
        <p:nvSpPr>
          <p:cNvPr id="251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CA58C215-3DF0-42A2-A70B-427A815D319B}" type="slidenum">
              <a:rPr lang="en-US" sz="1400" b="0" strike="noStrike" spc="-1">
                <a:latin typeface="DejaVu Serif"/>
              </a:rPr>
              <a:t>‹#›</a:t>
            </a:fld>
            <a:endParaRPr lang="en-US" sz="1400" b="0" strike="noStrike" spc="-1">
              <a:latin typeface="DejaVu Serif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luorescence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Ultraviolet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exhibits bright green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Fluorescence"/>
              </a:rPr>
              <a:t>fluorescence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when exposed to light in the blue to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Ultraviolet"/>
              </a:rPr>
              <a:t>ultraviolet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range.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58C215-3DF0-42A2-A70B-427A815D319B}" type="slidenum">
              <a:rPr lang="en-US" sz="1400" b="0" strike="noStrike" spc="-1" smtClean="0">
                <a:latin typeface="DejaVu Serif"/>
              </a:rPr>
              <a:t>1</a:t>
            </a:fld>
            <a:endParaRPr lang="en-US" sz="1400" b="0" strike="noStrike" spc="-1">
              <a:latin typeface="DejaVu Serif"/>
            </a:endParaRPr>
          </a:p>
        </p:txBody>
      </p:sp>
    </p:spTree>
    <p:extLst>
      <p:ext uri="{BB962C8B-B14F-4D97-AF65-F5344CB8AC3E}">
        <p14:creationId xmlns:p14="http://schemas.microsoft.com/office/powerpoint/2010/main" val="23918021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216000" indent="-216000">
              <a:lnSpc>
                <a:spcPct val="100000"/>
              </a:lnSpc>
            </a:pPr>
            <a:endParaRPr lang="en-US" altLang="zh-CN" sz="2000" b="0" strike="noStrike" spc="-1" dirty="0">
              <a:latin typeface="DejaVu Sans"/>
            </a:endParaRPr>
          </a:p>
          <a:p>
            <a:pPr marL="216000" indent="-216000">
              <a:lnSpc>
                <a:spcPct val="100000"/>
              </a:lnSpc>
            </a:pPr>
            <a:r>
              <a:rPr lang="en-US" altLang="zh-CN" sz="2000" b="0" strike="noStrike" spc="-1" dirty="0">
                <a:latin typeface="DejaVu Sans"/>
              </a:rPr>
              <a:t>No other enzymes is necessary – autocatalytic</a:t>
            </a:r>
          </a:p>
          <a:p>
            <a:pPr marL="216000" indent="-216000">
              <a:lnSpc>
                <a:spcPct val="100000"/>
              </a:lnSpc>
            </a:pPr>
            <a:endParaRPr lang="en-US" altLang="zh-CN" sz="2000" b="0" strike="noStrike" spc="-1" dirty="0">
              <a:latin typeface="DejaVu Sans"/>
            </a:endParaRPr>
          </a:p>
          <a:p>
            <a:pPr marL="216000" indent="-216000">
              <a:lnSpc>
                <a:spcPct val="100000"/>
              </a:lnSpc>
            </a:pPr>
            <a:r>
              <a:rPr lang="en-US" altLang="zh-CN" sz="2000" b="0" strike="noStrike" spc="-1" dirty="0">
                <a:latin typeface="DejaVu Sans"/>
              </a:rPr>
              <a:t>two-step strategy</a:t>
            </a:r>
          </a:p>
          <a:p>
            <a:pPr marL="216000" indent="-216000">
              <a:lnSpc>
                <a:spcPct val="100000"/>
              </a:lnSpc>
            </a:pPr>
            <a:endParaRPr lang="en-US" altLang="zh-CN" sz="2000" b="0" strike="noStrike" spc="-1" dirty="0">
              <a:latin typeface="DejaVu Sans"/>
            </a:endParaRPr>
          </a:p>
          <a:p>
            <a:pPr marL="216000" indent="-216000">
              <a:lnSpc>
                <a:spcPct val="100000"/>
              </a:lnSpc>
            </a:pPr>
            <a:r>
              <a:rPr lang="en-US" altLang="zh-CN" sz="2000" b="0" strike="noStrike" spc="-1" dirty="0">
                <a:latin typeface="DejaVu Sans"/>
              </a:rPr>
              <a:t>apart from naturally happened peptide bond, </a:t>
            </a:r>
          </a:p>
          <a:p>
            <a:pPr marL="216000" indent="-216000">
              <a:lnSpc>
                <a:spcPct val="100000"/>
              </a:lnSpc>
            </a:pPr>
            <a:endParaRPr lang="en-US" altLang="zh-CN" sz="2000" b="0" strike="noStrike" spc="-1" dirty="0">
              <a:latin typeface="DejaVu Sans"/>
            </a:endParaRPr>
          </a:p>
          <a:p>
            <a:pPr marL="216000" indent="-216000">
              <a:lnSpc>
                <a:spcPct val="100000"/>
              </a:lnSpc>
            </a:pPr>
            <a:r>
              <a:rPr lang="en-US" altLang="zh-CN" sz="2000" b="0" strike="noStrike" spc="-1" dirty="0">
                <a:latin typeface="DejaVu Sans"/>
              </a:rPr>
              <a:t>Oxygen gets in and superoxide comes out</a:t>
            </a:r>
          </a:p>
          <a:p>
            <a:pPr marL="216000" indent="-216000">
              <a:lnSpc>
                <a:spcPct val="100000"/>
              </a:lnSpc>
            </a:pPr>
            <a:endParaRPr lang="en-US" altLang="zh-CN" sz="2000" b="0" strike="noStrike" spc="-1" dirty="0">
              <a:latin typeface="DejaVu Sans"/>
            </a:endParaRPr>
          </a:p>
          <a:p>
            <a:pPr marL="216000" indent="-216000">
              <a:lnSpc>
                <a:spcPct val="100000"/>
              </a:lnSpc>
            </a:pPr>
            <a:endParaRPr lang="en-US" altLang="zh-CN" sz="2000" b="0" strike="noStrike" spc="-1" dirty="0">
              <a:latin typeface="DejaVu Sans"/>
            </a:endParaRPr>
          </a:p>
        </p:txBody>
      </p:sp>
      <p:sp>
        <p:nvSpPr>
          <p:cNvPr id="43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A36A3CB3-1063-4564-9568-E7AEEFF98157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13</a:t>
            </a:fld>
            <a:endParaRPr lang="en-US" sz="1200" b="0" strike="noStrike" spc="-1">
              <a:latin typeface="DejaVu Serif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highly protected,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58C215-3DF0-42A2-A70B-427A815D319B}" type="slidenum">
              <a:rPr lang="en-US" sz="1400" b="0" strike="noStrike" spc="-1" smtClean="0">
                <a:latin typeface="DejaVu Serif"/>
              </a:rPr>
              <a:t>14</a:t>
            </a:fld>
            <a:endParaRPr lang="en-US" sz="1400" b="0" strike="noStrike" spc="-1">
              <a:latin typeface="DejaVu Serif"/>
            </a:endParaRPr>
          </a:p>
        </p:txBody>
      </p:sp>
    </p:spTree>
    <p:extLst>
      <p:ext uri="{BB962C8B-B14F-4D97-AF65-F5344CB8AC3E}">
        <p14:creationId xmlns:p14="http://schemas.microsoft.com/office/powerpoint/2010/main" val="619904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58C215-3DF0-42A2-A70B-427A815D319B}" type="slidenum">
              <a:rPr lang="en-US" sz="1400" b="0" strike="noStrike" spc="-1" smtClean="0">
                <a:latin typeface="DejaVu Serif"/>
              </a:rPr>
              <a:t>15</a:t>
            </a:fld>
            <a:endParaRPr lang="en-US" sz="1400" b="0" strike="noStrike" spc="-1">
              <a:latin typeface="DejaVu Serif"/>
            </a:endParaRPr>
          </a:p>
        </p:txBody>
      </p:sp>
    </p:spTree>
    <p:extLst>
      <p:ext uri="{BB962C8B-B14F-4D97-AF65-F5344CB8AC3E}">
        <p14:creationId xmlns:p14="http://schemas.microsoft.com/office/powerpoint/2010/main" val="36061696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DejaVu Sans"/>
            </a:endParaRPr>
          </a:p>
        </p:txBody>
      </p:sp>
      <p:sp>
        <p:nvSpPr>
          <p:cNvPr id="43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252AC33B-2E44-418C-9E51-543D1B5A8BC4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16</a:t>
            </a:fld>
            <a:endParaRPr lang="en-US" sz="1200" b="0" strike="noStrike" spc="-1">
              <a:latin typeface="DejaVu Serif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216000" indent="-21600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共轭芳环增大，荧光效率增大，荧光峰向长波方向移动</a:t>
            </a:r>
            <a:endParaRPr lang="en-US" sz="1200" b="0" strike="noStrike" spc="-1">
              <a:latin typeface="DejaVu Sans"/>
            </a:endParaRPr>
          </a:p>
        </p:txBody>
      </p:sp>
      <p:sp>
        <p:nvSpPr>
          <p:cNvPr id="43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ECB77D16-2159-47EB-AFE4-2C041065FA52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17</a:t>
            </a:fld>
            <a:endParaRPr lang="en-US" sz="1200" b="0" strike="noStrike" spc="-1">
              <a:latin typeface="DejaVu Serif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216000" indent="-21600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首先，物质只有能够吸收紫外-可见光，才有可能发荧光。因此，发荧光的物质分子中必须含有共轭双键这样的强吸收的基团，且共轭体系越大，π电子的离域性越强，越易被激发而产生荧光。（一般至少含有一个苯环。）共轭芳环增大，荧光效率增大，荧光峰向长波方向移动</a:t>
            </a:r>
            <a:endParaRPr lang="en-US" sz="1200" b="0" strike="noStrike" spc="-1">
              <a:latin typeface="DejaVu Sans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一些化学物质能从外界吸收并储存能量（如光能、化学能等）而进入激发态，当其从激发态再回复到基态时，过剩的能量可以电磁辐射的形式放射（即发光）。</a:t>
            </a:r>
            <a:endParaRPr lang="en-US" sz="1200" b="0" strike="noStrike" spc="-1">
              <a:latin typeface="DejaVu Sans"/>
            </a:endParaRPr>
          </a:p>
        </p:txBody>
      </p:sp>
      <p:sp>
        <p:nvSpPr>
          <p:cNvPr id="44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93AED62-2CC6-450E-9088-C2543AC431B8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19</a:t>
            </a:fld>
            <a:endParaRPr lang="en-US" sz="1200" b="0" strike="noStrike" spc="-1">
              <a:latin typeface="DejaVu Serif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latin typeface="DejaVu Sans"/>
              </a:rPr>
              <a:t>cis planar conformation—fluorescent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latin typeface="DejaVu Sans"/>
              </a:rPr>
              <a:t>three-dimensional structures trans nonplanar chromophore-nonfluorescent</a:t>
            </a:r>
          </a:p>
        </p:txBody>
      </p:sp>
      <p:sp>
        <p:nvSpPr>
          <p:cNvPr id="44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C9613FC-FF89-4C0D-8535-C6D43C48746B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20</a:t>
            </a:fld>
            <a:endParaRPr lang="en-US" sz="1200" b="0" strike="noStrike" spc="-1">
              <a:latin typeface="DejaVu Serif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DejaVu Sans"/>
            </a:endParaRPr>
          </a:p>
        </p:txBody>
      </p:sp>
      <p:sp>
        <p:nvSpPr>
          <p:cNvPr id="44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98BC0DF7-5357-4941-9CE8-92E0FEACAAF6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21</a:t>
            </a:fld>
            <a:endParaRPr lang="en-US" sz="1200" b="0" strike="noStrike" spc="-1">
              <a:latin typeface="DejaVu Serif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latin typeface="DejaVu Sans"/>
              </a:rPr>
              <a:t>FIG. 5. Amino acid alignment of selected GFP-like proteins representing different taxa and color classes. GFP from jellyfish Aequorea victoria,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latin typeface="DejaVu Sans"/>
              </a:rPr>
              <a:t>ppluGFP2 from the copepod Pontellina plumata, AmphiGFP from lancelet Branchiostoma floridae, green zFP506 and yellow zFP538 from button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latin typeface="DejaVu Sans"/>
              </a:rPr>
              <a:t>polyp Zoanthus, red FP DsRed from mushroom anemone Discosoma, green-to-red photoconvertible FP Kaede from stony coral Trachyphyllia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latin typeface="DejaVu Sans"/>
              </a:rPr>
              <a:t>geoffroyi, and chromoproteins asFP595 from sea anemone Anemonia sulcata and anm2CP from an unidentified anthomedusa are shown. The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latin typeface="DejaVu Sans"/>
              </a:rPr>
              <a:t>numbering is in accordance with Aequorea victoria GFP. Introduced gaps are represented by dashes. The residues whose side chains form the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latin typeface="DejaVu Sans"/>
              </a:rPr>
              <a:t>interior of the -barrel are shaded. The chromophore-forming triads are highlighted with a green rectangle. The spatial structure and positioning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latin typeface="DejaVu Sans"/>
              </a:rPr>
              <a:t>relative to the chromophore are shown for all -strands and other selected regions above the corresponding amino acid sequences.</a:t>
            </a:r>
          </a:p>
        </p:txBody>
      </p:sp>
      <p:sp>
        <p:nvSpPr>
          <p:cNvPr id="45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9DCE282D-73EB-4EAF-BDE7-C2646D14273F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22</a:t>
            </a:fld>
            <a:endParaRPr lang="en-US" sz="1200" b="0" strike="noStrike" spc="-1">
              <a:latin typeface="DejaVu Serif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latin typeface="DejaVu Sans"/>
              </a:rPr>
              <a:t>Arg96 promotes protein backbone cyclization during FP maturation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latin typeface="DejaVu Sans"/>
              </a:rPr>
              <a:t>Side chains of residues 148, 165, 167, and 203 are in contact with Tyr66 of the chromophore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latin typeface="DejaVu Sans"/>
              </a:rPr>
              <a:t>widely used yellow variants of GFP carry a key Thr203Tyr substitution that results in a red-shift of excitation and emission maxima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latin typeface="DejaVu Sans"/>
              </a:rPr>
              <a:t>A bright red FP DsRed was converted into an nonfluorescent chromoprotein state by substitutions Ser148Cys, Ile165Asn, Lys167Met, and Ser203Ala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>
              <a:latin typeface="DejaVu Sans"/>
            </a:endParaRPr>
          </a:p>
        </p:txBody>
      </p:sp>
      <p:sp>
        <p:nvSpPr>
          <p:cNvPr id="45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F9CEA1A6-FCCF-4228-AA80-6D9089151FD7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23</a:t>
            </a:fld>
            <a:endParaRPr lang="en-US" sz="1200" b="0" strike="noStrike" spc="-1">
              <a:latin typeface="DejaVu Serif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216000" indent="-216000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Nobel prize in chemistry</a:t>
            </a:r>
          </a:p>
          <a:p>
            <a:pPr marL="216000" indent="-216000"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000000"/>
                </a:solidFill>
                <a:latin typeface="+mn-lt"/>
                <a:ea typeface="+mn-ea"/>
              </a:rPr>
              <a:t>下村修首次从Aequorea</a:t>
            </a:r>
            <a:r>
              <a:rPr lang="en-US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+mn-lt"/>
                <a:ea typeface="+mn-ea"/>
              </a:rPr>
              <a:t>victoria中分离出GFP。他发现该蛋白在紫外线下会发出明亮的绿光</a:t>
            </a:r>
            <a:r>
              <a:rPr lang="en-US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。 </a:t>
            </a:r>
            <a:br>
              <a:rPr dirty="0"/>
            </a:br>
            <a:br>
              <a:rPr dirty="0"/>
            </a:br>
            <a:r>
              <a:rPr lang="en-US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Martin Chalfie证明了GFP作为多种生物学现象的发光遗传标记的价值。在最初的一项实验中，他用GFP使秀丽隐杆线虫的6个单独细胞有了颜色。 </a:t>
            </a:r>
            <a:endParaRPr lang="en-US" sz="1200" b="0" strike="noStrike" spc="-1" dirty="0">
              <a:latin typeface="DejaVu Sans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钱永健的主要贡献在于让人们理解了GFP发出荧光的机制。同时，他拓展出绿色之外的可用于标记的其他颜色，从而使科学家能够对各种蛋白和细胞施以不同的色彩。这一切，令在同一时间跟踪多个不同的生物学过程成为现实。</a:t>
            </a:r>
          </a:p>
          <a:p>
            <a:pPr marL="216000" indent="-216000">
              <a:lnSpc>
                <a:spcPct val="100000"/>
              </a:lnSpc>
            </a:pPr>
            <a:endParaRPr lang="en-US" sz="1200" b="0" strike="noStrike" spc="-1" dirty="0">
              <a:solidFill>
                <a:srgbClr val="000000"/>
              </a:solidFill>
              <a:latin typeface="+mn-lt"/>
              <a:ea typeface="+mn-ea"/>
            </a:endParaRPr>
          </a:p>
          <a:p>
            <a:pPr marL="216000" indent="-216000">
              <a:lnSpc>
                <a:spcPct val="100000"/>
              </a:lnSpc>
            </a:pPr>
            <a:r>
              <a:rPr lang="en-US" altLang="zh-CN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GFP-like proteins share similar structure, typical and simple enough to be a domain</a:t>
            </a:r>
          </a:p>
          <a:p>
            <a:pPr marL="216000" indent="-216000">
              <a:lnSpc>
                <a:spcPct val="100000"/>
              </a:lnSpc>
            </a:pPr>
            <a:r>
              <a:rPr lang="en-US" altLang="zh-CN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harmless to most organisms, multiple variants, mighty tool as a reporting protein</a:t>
            </a:r>
            <a:endParaRPr lang="en-US" altLang="zh-CN" sz="1200" b="0" strike="noStrike" spc="-1" dirty="0">
              <a:latin typeface="DejaVu Sans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 </a:t>
            </a:r>
          </a:p>
        </p:txBody>
      </p:sp>
      <p:sp>
        <p:nvSpPr>
          <p:cNvPr id="40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211D5048-752C-42C9-BEAF-00E088EB0D31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</a:t>
            </a:fld>
            <a:endParaRPr lang="en-US" sz="1200" b="0" strike="noStrike" spc="-1">
              <a:latin typeface="DejaVu Serif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C34F35C0-67A2-4ED3-9F88-0C17CD338B37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25</a:t>
            </a:fld>
            <a:endParaRPr lang="en-US" sz="1200" b="0" strike="noStrike" spc="-1">
              <a:latin typeface="DejaVu Serif"/>
            </a:endParaRPr>
          </a:p>
        </p:txBody>
      </p:sp>
      <p:sp>
        <p:nvSpPr>
          <p:cNvPr id="456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533520" y="763560"/>
            <a:ext cx="6703560" cy="3771720"/>
          </a:xfrm>
          <a:prstGeom prst="rect">
            <a:avLst/>
          </a:prstGeom>
        </p:spPr>
      </p:sp>
      <p:sp>
        <p:nvSpPr>
          <p:cNvPr id="457" name="PlaceHolder 3"/>
          <p:cNvSpPr>
            <a:spLocks noGrp="1"/>
          </p:cNvSpPr>
          <p:nvPr>
            <p:ph type="body"/>
          </p:nvPr>
        </p:nvSpPr>
        <p:spPr>
          <a:xfrm>
            <a:off x="365760" y="4709880"/>
            <a:ext cx="6217920" cy="4525560"/>
          </a:xfrm>
          <a:prstGeom prst="rect">
            <a:avLst/>
          </a:prstGeom>
        </p:spPr>
        <p:txBody>
          <a:bodyPr lIns="0" tIns="3960" rIns="0" bIns="0"/>
          <a:lstStyle/>
          <a:p>
            <a:r>
              <a:rPr lang="en-US" sz="2000" b="0" strike="noStrike" spc="-1">
                <a:latin typeface="DejaVu Sans"/>
              </a:rPr>
              <a:t>基于我们对 GFP 结构的理解，我们希望能得到更多在有助于实验的元件．下面我将介绍２大类基于 GFP 的 biosensor.</a:t>
            </a:r>
          </a:p>
        </p:txBody>
      </p:sp>
      <p:sp>
        <p:nvSpPr>
          <p:cNvPr id="458" name="CustomShape 4"/>
          <p:cNvSpPr/>
          <p:nvPr/>
        </p:nvSpPr>
        <p:spPr>
          <a:xfrm>
            <a:off x="3741840" y="6713640"/>
            <a:ext cx="377640" cy="35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A26EB697-A58F-4C6F-8AA8-184A247E25DB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26</a:t>
            </a:fld>
            <a:endParaRPr lang="en-US" sz="1200" b="0" strike="noStrike" spc="-1">
              <a:latin typeface="DejaVu Serif"/>
            </a:endParaRPr>
          </a:p>
        </p:txBody>
      </p:sp>
      <p:sp>
        <p:nvSpPr>
          <p:cNvPr id="460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45880" y="457200"/>
            <a:ext cx="6703560" cy="3771720"/>
          </a:xfrm>
          <a:prstGeom prst="rect">
            <a:avLst/>
          </a:prstGeom>
        </p:spPr>
      </p:sp>
      <p:sp>
        <p:nvSpPr>
          <p:cNvPr id="461" name="PlaceHolder 3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7920" cy="4525560"/>
          </a:xfrm>
          <a:prstGeom prst="rect">
            <a:avLst/>
          </a:prstGeom>
        </p:spPr>
        <p:txBody>
          <a:bodyPr lIns="0" tIns="5040" rIns="0" bIns="0"/>
          <a:lstStyle/>
          <a:p>
            <a:pPr marL="216000" indent="-213840">
              <a:lnSpc>
                <a:spcPct val="98000"/>
              </a:lnSpc>
            </a:pPr>
            <a:r>
              <a:rPr lang="en-US" sz="2000" b="0" strike="noStrike" spc="-1">
                <a:latin typeface="DejaVu Sans"/>
              </a:rPr>
              <a:t> 首先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E5A7F347-E6A9-42FF-A5D9-5ECD51454F45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27</a:t>
            </a:fld>
            <a:endParaRPr lang="en-US" sz="1200" b="0" strike="noStrike" spc="-1">
              <a:latin typeface="DejaVu Serif"/>
            </a:endParaRPr>
          </a:p>
        </p:txBody>
      </p:sp>
      <p:sp>
        <p:nvSpPr>
          <p:cNvPr id="463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533520" y="728640"/>
            <a:ext cx="6703560" cy="3771720"/>
          </a:xfrm>
          <a:prstGeom prst="rect">
            <a:avLst/>
          </a:prstGeom>
        </p:spPr>
      </p:sp>
      <p:sp>
        <p:nvSpPr>
          <p:cNvPr id="464" name="PlaceHolder 3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7920" cy="4525560"/>
          </a:xfrm>
          <a:prstGeom prst="rect">
            <a:avLst/>
          </a:prstGeom>
        </p:spPr>
        <p:txBody>
          <a:bodyPr lIns="0" tIns="5040" rIns="0" bIns="0"/>
          <a:lstStyle/>
          <a:p>
            <a:pPr marL="216000" indent="-213840">
              <a:lnSpc>
                <a:spcPct val="98000"/>
              </a:lnSpc>
            </a:pPr>
            <a:r>
              <a:rPr lang="en-US" sz="2000" b="0" strike="noStrike" spc="-1">
                <a:latin typeface="DejaVu Sans"/>
                <a:ea typeface="FZSongS-Extended"/>
              </a:rPr>
              <a:t> </a:t>
            </a:r>
            <a:r>
              <a:rPr lang="en-US" sz="2000" b="0" strike="noStrike" spc="-1">
                <a:latin typeface="DejaVu Sans"/>
              </a:rPr>
              <a:t>WtGFP 的 pKa 4.5, 说明 wtGFP 适合于偏酸性环境．为了适应更多的实验需求，科学家们对突变了发色基团，以及周围的 amino acids,以得到不同 pKa  的 荧光蛋白． 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7537E398-0457-4965-8CF8-8DE09AAA2BEA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28</a:t>
            </a:fld>
            <a:endParaRPr lang="en-US" sz="1200" b="0" strike="noStrike" spc="-1">
              <a:latin typeface="DejaVu Serif"/>
            </a:endParaRPr>
          </a:p>
        </p:txBody>
      </p:sp>
      <p:sp>
        <p:nvSpPr>
          <p:cNvPr id="466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533520" y="728640"/>
            <a:ext cx="6703560" cy="3771720"/>
          </a:xfrm>
          <a:prstGeom prst="rect">
            <a:avLst/>
          </a:prstGeom>
        </p:spPr>
      </p:sp>
      <p:sp>
        <p:nvSpPr>
          <p:cNvPr id="467" name="PlaceHolder 3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7920" cy="4525560"/>
          </a:xfrm>
          <a:prstGeom prst="rect">
            <a:avLst/>
          </a:prstGeom>
        </p:spPr>
        <p:txBody>
          <a:bodyPr lIns="0" tIns="5040" rIns="0" bIns="0"/>
          <a:lstStyle/>
          <a:p>
            <a:pPr marL="216000" indent="-213840">
              <a:lnSpc>
                <a:spcPct val="98000"/>
              </a:lnSpc>
            </a:pPr>
            <a:r>
              <a:rPr lang="en-US" sz="2000" b="0" strike="noStrike" spc="-1">
                <a:latin typeface="DejaVu Sans"/>
                <a:ea typeface="FZSongS-Extended"/>
              </a:rPr>
              <a:t> </a:t>
            </a:r>
            <a:r>
              <a:rPr lang="en-US" sz="2000" b="0" strike="noStrike" spc="-1">
                <a:latin typeface="DejaVu Sans"/>
              </a:rPr>
              <a:t>WtGFP 的 pKa 4.5, 说明 wtGFP 适合于偏酸性环境．为了适应更多的实验需求，科学家们对突变了发色基团，以及周围的 amino acids,以得到不同 pKa  的 荧光蛋白． 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D236927-616A-4E92-B895-09BD44A9EC4A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29</a:t>
            </a:fld>
            <a:endParaRPr lang="en-US" sz="1200" b="0" strike="noStrike" spc="-1">
              <a:latin typeface="DejaVu Serif"/>
            </a:endParaRPr>
          </a:p>
        </p:txBody>
      </p:sp>
      <p:sp>
        <p:nvSpPr>
          <p:cNvPr id="469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533520" y="763560"/>
            <a:ext cx="6703560" cy="3771720"/>
          </a:xfrm>
          <a:prstGeom prst="rect">
            <a:avLst/>
          </a:prstGeom>
        </p:spPr>
      </p:sp>
      <p:sp>
        <p:nvSpPr>
          <p:cNvPr id="470" name="PlaceHolder 3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7920" cy="4525560"/>
          </a:xfrm>
          <a:prstGeom prst="rect">
            <a:avLst/>
          </a:prstGeom>
        </p:spPr>
        <p:txBody>
          <a:bodyPr lIns="0" tIns="3960" rIns="0" bIns="0"/>
          <a:lstStyle/>
          <a:p>
            <a:pPr marL="216000" indent="-213840">
              <a:lnSpc>
                <a:spcPct val="98000"/>
              </a:lnSpc>
            </a:pPr>
            <a:r>
              <a:rPr lang="en-US" sz="1500" b="0" strike="noStrike" spc="-1">
                <a:latin typeface="DejaVu Sans"/>
                <a:ea typeface="宋体"/>
              </a:rPr>
              <a:t>如果我们希望实时检测 in vivo 环境内的钙离子浓度变化，我们可以依次连接 BFP, CaM , M13, GFP．我们把这个组装体叫 Ca2+ fluorescent indicator. 原理如下，BFP 被紫光激发，如果 CaM 没有结合 Ca2+, BFP 的蓝色发射光将发散到环境中，最后显微镜看到的蓝光．但是如果环境中的Ca2+ 与 CaM 结合，整个 Ca2+ fluorescent indicator 构像发生变化，显微镜里将会看到绿光．</a:t>
            </a:r>
            <a:endParaRPr lang="en-US" sz="1500" b="0" strike="noStrike" spc="-1">
              <a:latin typeface="DejaVu Sans"/>
            </a:endParaRPr>
          </a:p>
          <a:p>
            <a:pPr marL="216000" indent="-213840">
              <a:lnSpc>
                <a:spcPct val="98000"/>
              </a:lnSpc>
            </a:pPr>
            <a:endParaRPr lang="en-US" sz="1500" b="0" strike="noStrike" spc="-1">
              <a:latin typeface="DejaVu Sans"/>
            </a:endParaRPr>
          </a:p>
          <a:p>
            <a:pPr marL="216000" indent="-213840">
              <a:lnSpc>
                <a:spcPct val="98000"/>
              </a:lnSpc>
            </a:pPr>
            <a:r>
              <a:rPr lang="en-US" sz="1500" b="0" strike="noStrike" spc="-1">
                <a:latin typeface="DejaVu Sans"/>
                <a:ea typeface="宋体"/>
              </a:rPr>
              <a:t>这是因为没有 Ca 结合时，CaM 像一个哑铃一样，BFP 与 GFP 之间的距离大于能产生 FRET(荧光共振能量转移) 要求的距离．导致 BFP 发射出的光子能量无法传到 GFP 上，所以末端 GFP 不会受激发出绿光．但 4 个 Ca2+ 结合到 CaM 上时，CaM 构象变化，CaM 两个 Terminal 相互靠近，形成球状，M13 light chain 插入其中．使得 BFP 和 GFP 的 Terminal 靠近．最后 BFP 发射的能量通过 FRET 激发 GFP, 显微镜里会看到绿光．</a:t>
            </a:r>
            <a:endParaRPr lang="en-US" sz="1500" b="0" strike="noStrike" spc="-1">
              <a:latin typeface="DejaVu Sans"/>
            </a:endParaRPr>
          </a:p>
        </p:txBody>
      </p:sp>
      <p:sp>
        <p:nvSpPr>
          <p:cNvPr id="471" name="CustomShape 4"/>
          <p:cNvSpPr/>
          <p:nvPr/>
        </p:nvSpPr>
        <p:spPr>
          <a:xfrm>
            <a:off x="4206960" y="3790800"/>
            <a:ext cx="3536640" cy="325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5000"/>
          <a:lstStyle/>
          <a:p>
            <a:pPr>
              <a:lnSpc>
                <a:spcPct val="100000"/>
              </a:lnSpc>
            </a:pPr>
            <a:r>
              <a:rPr lang="en-US" sz="700" b="0" strike="noStrike" spc="-1">
                <a:solidFill>
                  <a:srgbClr val="000000"/>
                </a:solidFill>
                <a:latin typeface="DejaVu Sans"/>
                <a:ea typeface="+mn-ea"/>
              </a:rPr>
              <a:t>Fluorescent indicators for Ca2+</a:t>
            </a:r>
            <a:r>
              <a:rPr lang="en-US" sz="700" b="0" strike="noStrike" spc="-1">
                <a:solidFill>
                  <a:srgbClr val="000000"/>
                </a:solidFill>
                <a:latin typeface="DejaVu Sans"/>
                <a:ea typeface="宋体"/>
              </a:rPr>
              <a:t>　</a:t>
            </a:r>
            <a:r>
              <a:rPr lang="en-US" sz="700" b="0" strike="noStrike" spc="-1">
                <a:solidFill>
                  <a:srgbClr val="000000"/>
                </a:solidFill>
                <a:latin typeface="DejaVu Sans"/>
                <a:ea typeface="+mn-ea"/>
              </a:rPr>
              <a:t>based on green fluorescent</a:t>
            </a:r>
            <a:r>
              <a:rPr lang="en-US" sz="700" b="0" strike="noStrike" spc="-1">
                <a:solidFill>
                  <a:srgbClr val="000000"/>
                </a:solidFill>
                <a:latin typeface="DejaVu Sans"/>
                <a:ea typeface="宋体"/>
              </a:rPr>
              <a:t>　</a:t>
            </a:r>
            <a:r>
              <a:rPr lang="en-US" sz="700" b="0" strike="noStrike" spc="-1">
                <a:solidFill>
                  <a:srgbClr val="000000"/>
                </a:solidFill>
                <a:latin typeface="DejaVu Sans"/>
                <a:ea typeface="+mn-ea"/>
              </a:rPr>
              <a:t>proteins and calmodulin</a:t>
            </a:r>
            <a:r>
              <a:rPr lang="en-US" sz="700" b="0" strike="noStrike" spc="-1">
                <a:solidFill>
                  <a:srgbClr val="000000"/>
                </a:solidFill>
                <a:latin typeface="DejaVu Sans"/>
                <a:ea typeface="宋体"/>
              </a:rPr>
              <a:t>　</a:t>
            </a:r>
            <a:r>
              <a:rPr lang="en-US" sz="700" b="0" strike="noStrike" spc="-1">
                <a:solidFill>
                  <a:srgbClr val="000000"/>
                </a:solidFill>
                <a:latin typeface="DejaVu Sans"/>
                <a:ea typeface="+mn-ea"/>
              </a:rPr>
              <a:t>R.C Tisen</a:t>
            </a:r>
            <a:endParaRPr lang="en-US" sz="700" b="0" strike="noStrike" spc="-1">
              <a:latin typeface="DejaVu Sans"/>
            </a:endParaRPr>
          </a:p>
        </p:txBody>
      </p:sp>
      <p:sp>
        <p:nvSpPr>
          <p:cNvPr id="472" name="CustomShape 5"/>
          <p:cNvSpPr/>
          <p:nvPr/>
        </p:nvSpPr>
        <p:spPr>
          <a:xfrm>
            <a:off x="3741840" y="6713640"/>
            <a:ext cx="377640" cy="35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968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M</a:t>
            </a:r>
            <a:endParaRPr lang="en-US" sz="1800" b="0" strike="noStrike" spc="-1">
              <a:latin typeface="DejaVu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62BF6-FD5C-498D-9287-FC345FE75245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157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en-US" sz="2000" b="0" strike="noStrike" spc="-1" dirty="0">
                <a:latin typeface="DejaVu Sans"/>
              </a:rPr>
              <a:t>Over 150 distinct GFP-like proteins are currently known. </a:t>
            </a:r>
          </a:p>
          <a:p>
            <a:r>
              <a:rPr lang="en-US" sz="2000" b="0" strike="noStrike" spc="-1" dirty="0">
                <a:latin typeface="DejaVu Sans"/>
              </a:rPr>
              <a:t>marine organisms</a:t>
            </a:r>
          </a:p>
          <a:p>
            <a:r>
              <a:rPr lang="en-US" sz="2000" b="0" strike="noStrike" spc="-1" dirty="0">
                <a:latin typeface="DejaVu Sans"/>
              </a:rPr>
              <a:t>all but one of the non-green colors arose from an ancestor with a canonical green chromophore</a:t>
            </a:r>
          </a:p>
        </p:txBody>
      </p:sp>
      <p:sp>
        <p:nvSpPr>
          <p:cNvPr id="41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7364895A-F058-4EBA-8D6A-4DBB73144FEE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 lang="en-US" sz="1200" b="0" strike="noStrike" spc="-1">
              <a:latin typeface="DejaVu Serif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 err="1">
                <a:latin typeface="DejaVu Sans"/>
              </a:rPr>
              <a:t>Fanyang</a:t>
            </a:r>
            <a:r>
              <a:rPr lang="en-US" sz="2000" b="0" strike="noStrike" spc="-1" dirty="0">
                <a:latin typeface="DejaVu Sans"/>
              </a:rPr>
              <a:t> illustrated the X-ray </a:t>
            </a:r>
            <a:r>
              <a:rPr lang="en-US" sz="2000" b="0" strike="noStrike" spc="-1" dirty="0" err="1">
                <a:latin typeface="DejaVu Sans"/>
              </a:rPr>
              <a:t>structrue</a:t>
            </a:r>
            <a:r>
              <a:rPr lang="en-US" sz="2000" b="0" strike="noStrike" spc="-1" dirty="0">
                <a:latin typeface="DejaVu Sans"/>
              </a:rPr>
              <a:t> of WT </a:t>
            </a:r>
            <a:r>
              <a:rPr lang="en-US" sz="2000" b="0" strike="noStrike" spc="-1" dirty="0" err="1">
                <a:latin typeface="DejaVu Sans"/>
              </a:rPr>
              <a:t>avGFP</a:t>
            </a:r>
            <a:r>
              <a:rPr lang="en-US" sz="2000" b="0" strike="noStrike" spc="-1" dirty="0">
                <a:latin typeface="DejaVu Sans"/>
              </a:rPr>
              <a:t> for the first time in 1996. present two views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DejaVu Sans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DejaVu Sans"/>
              </a:rPr>
              <a:t>Strands that cross in this sort of helical lattice around the outside, and then up the middle is an alpha helix that carries the chromophore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DejaVu Sans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 err="1">
                <a:latin typeface="DejaVu Sans"/>
              </a:rPr>
              <a:t>wtGFP</a:t>
            </a:r>
            <a:r>
              <a:rPr lang="en-US" sz="2000" b="0" strike="noStrike" spc="-1" dirty="0">
                <a:latin typeface="DejaVu Sans"/>
              </a:rPr>
              <a:t> and S65T GFP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DejaVu Sans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DejaVu Sans"/>
              </a:rPr>
              <a:t>in </a:t>
            </a:r>
            <a:r>
              <a:rPr lang="en-US" sz="2000" b="0" strike="noStrike" spc="-1" dirty="0" err="1">
                <a:latin typeface="DejaVu Sans"/>
              </a:rPr>
              <a:t>wtGFP</a:t>
            </a:r>
            <a:r>
              <a:rPr lang="en-US" sz="2000" b="0" strike="noStrike" spc="-1" dirty="0">
                <a:latin typeface="DejaVu Sans"/>
              </a:rPr>
              <a:t>, dimeric </a:t>
            </a:r>
            <a:r>
              <a:rPr lang="en-US" sz="2000" b="0" strike="noStrike" spc="-1" dirty="0">
                <a:latin typeface="Wingdings"/>
              </a:rPr>
              <a:t> hydrophobic patch  maybe bad when we need GFP to tag a particular protein  take A206K will destroy dimerization by electrostatic </a:t>
            </a:r>
            <a:r>
              <a:rPr lang="en-US" sz="2000" b="0" strike="noStrike" spc="-1" dirty="0" err="1">
                <a:latin typeface="Wingdings"/>
              </a:rPr>
              <a:t>replusion</a:t>
            </a:r>
            <a:endParaRPr lang="en-US" sz="2000" b="0" strike="noStrike" spc="-1" dirty="0">
              <a:latin typeface="DejaVu Sans"/>
            </a:endParaRPr>
          </a:p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DejaVu Sans"/>
            </a:endParaRPr>
          </a:p>
        </p:txBody>
      </p:sp>
      <p:sp>
        <p:nvSpPr>
          <p:cNvPr id="41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23024BD3-1047-4287-A0AA-3B11AF2DE5EA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7</a:t>
            </a:fld>
            <a:endParaRPr lang="en-US" sz="1200" b="0" strike="noStrike" spc="-1">
              <a:latin typeface="DejaVu Serif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DejaVu Sans"/>
              </a:rPr>
              <a:t>anti-</a:t>
            </a:r>
            <a:r>
              <a:rPr lang="en-US" sz="2000" b="0" strike="noStrike" spc="-1" dirty="0" err="1">
                <a:latin typeface="DejaVu Sans"/>
              </a:rPr>
              <a:t>paraelle</a:t>
            </a:r>
            <a:r>
              <a:rPr lang="en-US" sz="2000" b="0" strike="noStrike" spc="-1" dirty="0">
                <a:latin typeface="DejaVu Sans"/>
              </a:rPr>
              <a:t> Strands that cross in this sort of helical lattice around the outside, and then up the middle is an alpha helix that carries the chromophore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DejaVu Sans"/>
            </a:endParaRPr>
          </a:p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DejaVu Sans"/>
            </a:endParaRPr>
          </a:p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DejaVu Sans"/>
            </a:endParaRPr>
          </a:p>
        </p:txBody>
      </p:sp>
      <p:sp>
        <p:nvSpPr>
          <p:cNvPr id="41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EB0F14B7-8111-4C3F-BB3F-22C9BCD7EB1A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8</a:t>
            </a:fld>
            <a:endParaRPr lang="en-US" sz="1200" b="0" strike="noStrike" spc="-1">
              <a:latin typeface="DejaVu Serif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DejaVu Sans"/>
              </a:rPr>
              <a:t>most of the residues are located in the top helix and turn</a:t>
            </a:r>
            <a:r>
              <a:rPr lang="zh-CN" altLang="en-US" sz="2000" b="0" strike="noStrike" spc="-1" dirty="0">
                <a:latin typeface="DejaVu Sans"/>
              </a:rPr>
              <a:t>， </a:t>
            </a:r>
            <a:r>
              <a:rPr lang="en-US" altLang="zh-CN" sz="2000" b="0" strike="noStrike" spc="-1" dirty="0">
                <a:latin typeface="DejaVu Sans"/>
              </a:rPr>
              <a:t>forming a lid of the barrel</a:t>
            </a:r>
            <a:endParaRPr lang="en-US" sz="2000" b="0" strike="noStrike" spc="-1" dirty="0">
              <a:latin typeface="DejaVu Sans"/>
            </a:endParaRPr>
          </a:p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DejaVu Sans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DejaVu Sans"/>
              </a:rPr>
              <a:t>highly protected , water is polar, water collision can largely disturb the spectra of fluorophore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DejaVu Sans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DejaVu Sans"/>
              </a:rPr>
              <a:t>largely unknown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DejaVu Sans"/>
            </a:endParaRPr>
          </a:p>
        </p:txBody>
      </p:sp>
      <p:sp>
        <p:nvSpPr>
          <p:cNvPr id="42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41BA4FC-8216-4B78-9E6C-589A8BA047F3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9</a:t>
            </a:fld>
            <a:endParaRPr lang="en-US" sz="1200" b="0" strike="noStrike" spc="-1">
              <a:latin typeface="DejaVu Serif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DejaVu Sans"/>
              </a:rPr>
              <a:t>monomer is proved to emit </a:t>
            </a:r>
            <a:r>
              <a:rPr lang="en-US" sz="2000" b="0" strike="noStrike" spc="-1" dirty="0" err="1">
                <a:latin typeface="DejaVu Sans"/>
              </a:rPr>
              <a:t>fluo</a:t>
            </a:r>
            <a:r>
              <a:rPr lang="en-US" sz="2000" b="0" strike="noStrike" spc="-1" dirty="0">
                <a:latin typeface="DejaVu Sans"/>
              </a:rPr>
              <a:t> with a higher intensity 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DejaVu Sans"/>
              </a:rPr>
              <a:t>Also, dimer is hard to tag other proteins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DejaVu Sans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 err="1">
                <a:latin typeface="DejaVu Sans"/>
              </a:rPr>
              <a:t>dimer的结构基础</a:t>
            </a:r>
            <a:r>
              <a:rPr lang="en-US" sz="2000" b="0" strike="noStrike" spc="-1" dirty="0">
                <a:latin typeface="DejaVu Sans"/>
              </a:rPr>
              <a:t> is a hydrophobic core made up of 3 hydrophobic residues. Wealth of </a:t>
            </a:r>
            <a:r>
              <a:rPr lang="zh-CN" altLang="en-US" sz="2000" b="0" strike="noStrike" spc="-1" dirty="0">
                <a:latin typeface="DejaVu Sans"/>
              </a:rPr>
              <a:t>亲水</a:t>
            </a:r>
            <a:r>
              <a:rPr lang="en-US" altLang="zh-CN" sz="2000" b="0" strike="noStrike" spc="-1" dirty="0">
                <a:latin typeface="DejaVu Sans"/>
              </a:rPr>
              <a:t>group forms casual and complex interactions, making the dimerization especially salt-bridge-dependent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DejaVu Sans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DejaVu Sans"/>
              </a:rPr>
              <a:t>It seems that hydrophobic interactions play a leading role. If disturb even one hydrophobic interaction, the dimerization would be comprised.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DejaVu Sans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DejaVu Sans"/>
              </a:rPr>
              <a:t>in </a:t>
            </a:r>
            <a:r>
              <a:rPr lang="en-US" sz="2000" b="0" strike="noStrike" spc="-1" dirty="0" err="1">
                <a:latin typeface="DejaVu Sans"/>
              </a:rPr>
              <a:t>wtGFP</a:t>
            </a:r>
            <a:r>
              <a:rPr lang="en-US" sz="2000" b="0" strike="noStrike" spc="-1" dirty="0">
                <a:latin typeface="DejaVu Sans"/>
              </a:rPr>
              <a:t>, dimeric </a:t>
            </a:r>
            <a:r>
              <a:rPr lang="en-US" sz="2000" b="0" strike="noStrike" spc="-1" dirty="0">
                <a:latin typeface="Wingdings"/>
              </a:rPr>
              <a:t> hydrophobic patch  maybe bad when we need GFP to tag a particular protein  take A206K will destroy dimerization by electrostatic </a:t>
            </a:r>
            <a:r>
              <a:rPr lang="en-US" sz="2000" b="0" strike="noStrike" spc="-1" dirty="0" err="1">
                <a:latin typeface="Wingdings"/>
              </a:rPr>
              <a:t>replusion</a:t>
            </a:r>
            <a:endParaRPr lang="en-US" sz="2000" b="0" strike="noStrike" spc="-1" dirty="0">
              <a:latin typeface="DejaVu Sans"/>
            </a:endParaRPr>
          </a:p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DejaVu Sans"/>
            </a:endParaRPr>
          </a:p>
        </p:txBody>
      </p:sp>
      <p:sp>
        <p:nvSpPr>
          <p:cNvPr id="42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0464280B-E3A7-45BE-9ED3-FAB1398700ED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10</a:t>
            </a:fld>
            <a:endParaRPr lang="en-US" sz="1200" b="0" strike="noStrike" spc="-1">
              <a:latin typeface="DejaVu Serif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latin typeface="DejaVu Sans"/>
              </a:rPr>
              <a:t>why Monomer Better than dimer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>
              <a:latin typeface="DejaVu Sans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latin typeface="DejaVu Sans"/>
              </a:rPr>
              <a:t>dimer的结构基础</a:t>
            </a:r>
          </a:p>
        </p:txBody>
      </p:sp>
      <p:sp>
        <p:nvSpPr>
          <p:cNvPr id="42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1A7CA6E-04C6-4E5E-B1F6-E5636021E0A1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11</a:t>
            </a:fld>
            <a:endParaRPr lang="en-US" sz="1200" b="0" strike="noStrike" spc="-1">
              <a:latin typeface="DejaVu Serif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strike="noStrike" spc="-1" dirty="0">
                <a:latin typeface="DejaVu Sans"/>
              </a:rPr>
              <a:t>67 is present in all FP </a:t>
            </a:r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 b="0" strike="noStrike" spc="-1" dirty="0">
              <a:latin typeface="DejaVu Sans"/>
            </a:endParaRPr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0" strike="noStrike" spc="-1" dirty="0" err="1">
                <a:latin typeface="DejaVu Sans"/>
              </a:rPr>
              <a:t>wtGFP</a:t>
            </a:r>
            <a:r>
              <a:rPr lang="en-US" altLang="zh-CN" sz="2000" b="0" strike="noStrike" spc="-1" dirty="0">
                <a:latin typeface="DejaVu Sans"/>
              </a:rPr>
              <a:t> and S65T GFP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DejaVu Sans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DejaVu Sans"/>
              </a:rPr>
              <a:t>66 also But not participate in cyclization, no known functions, nothing to do with the color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DejaVu Sans"/>
              </a:rPr>
              <a:t>These reactions result in a two-ring structure representing a conjugated-system that is large, polarized, and planar enough to absorb and emit light within the visible range.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DejaVu Sans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DejaVu Sans"/>
              </a:rPr>
              <a:t>However, in most cases, the protonated GFP-like chromophores undergo the process called ESPT (exited state proton transfer): immediately after excitation, the chromophore loses one of its protons and becomes charged, thus dissipating a portion of the absorbed energy. Subsequently, it emits green fluorescence with an emission spectrum essentially identical to that of the initially charged form</a:t>
            </a:r>
          </a:p>
        </p:txBody>
      </p:sp>
      <p:sp>
        <p:nvSpPr>
          <p:cNvPr id="43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7F44DD5D-593D-41EA-8C54-3ADFC0BA03A8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12</a:t>
            </a:fld>
            <a:endParaRPr lang="en-US" sz="1200" b="0" strike="noStrike" spc="-1">
              <a:latin typeface="DejaVu Serif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DejaVu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DejaVu San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DejaVu San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DejaVu San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DejaVu San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DejaVu Sans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DejaVu Sans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DejaVu Sans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DejaVu Sans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DejaVu Sans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4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4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4782F-0687-4A91-AC09-84EBA28C6245}" type="datetimeFigureOut">
              <a:rPr lang="zh-CN" altLang="en-US" smtClean="0"/>
              <a:t>2018/6/15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4503D-0952-43C0-A60D-B2A0556F7D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067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</a:rPr>
              <a:t>单击此处编辑母版标题样式</a:t>
            </a:r>
            <a:endParaRPr lang="en-US" sz="44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</a:rPr>
              <a:t>编辑母版文本样式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Calibri"/>
              </a:rPr>
              <a:t>第二级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第三级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第四级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第五级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2E6F12DD-C2FD-4E25-8DF9-B0F88213B71C}" type="datetime">
              <a:rPr lang="en-US" sz="1200" b="0" strike="noStrike" spc="-1">
                <a:solidFill>
                  <a:srgbClr val="FFFFFF"/>
                </a:solidFill>
                <a:latin typeface="Calibri"/>
              </a:rPr>
              <a:t>6/15/2018</a:t>
            </a:fld>
            <a:endParaRPr lang="en-US" sz="1200" b="0" strike="noStrike" spc="-1">
              <a:latin typeface="DejaVu Serif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DejaVu Serif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598DCB42-3D15-47B0-B270-18B119CD837D}" type="slidenum">
              <a:rPr lang="en-US" sz="1200" b="0" strike="noStrike" spc="-1">
                <a:solidFill>
                  <a:srgbClr val="FFFFFF"/>
                </a:solidFill>
                <a:latin typeface="Calibri"/>
              </a:rPr>
              <a:t>‹#›</a:t>
            </a:fld>
            <a:endParaRPr lang="en-US" sz="1200" b="0" strike="noStrike" spc="-1">
              <a:latin typeface="DejaVu Serif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单击此处编辑母版标题样式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编辑母版文本样式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第二级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第三级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第四级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第五级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707BC4B6-69C4-4A48-91C8-0EAD91D61C0B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6/15/2018</a:t>
            </a:fld>
            <a:endParaRPr lang="en-US" sz="1200" b="0" strike="noStrike" spc="-1">
              <a:latin typeface="DejaVu Serif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DejaVu Serif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CC01D35C-5EAF-4657-B002-BC6D3AD0DCF9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DejaVu Serif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DC7EE0A7-4840-48E0-94FE-98BDB915DF9F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6/15/2018</a:t>
            </a:fld>
            <a:endParaRPr lang="en-US" sz="1200" b="0" strike="noStrike" spc="-1">
              <a:latin typeface="DejaVu Serif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DejaVu Serif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5C114E37-2DE4-4339-AE33-0AB99BE25249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DejaVu Serif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单击此处编辑母版标题样式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0F2A78F7-6066-4430-9525-3F199FE0647C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6/15/2018</a:t>
            </a:fld>
            <a:endParaRPr lang="en-US" sz="1200" b="0" strike="noStrike" spc="-1">
              <a:latin typeface="DejaVu Serif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DejaVu Serif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3A10967A-5D41-4DD0-A472-C4E125A15434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DejaVu Serif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</a:rPr>
              <a:t>单击此处编辑母版标题样式</a:t>
            </a:r>
            <a:endParaRPr lang="en-US" sz="44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dt"/>
          </p:nvPr>
        </p:nvSpPr>
        <p:spPr>
          <a:xfrm>
            <a:off x="608760" y="6247440"/>
            <a:ext cx="2837520" cy="47016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DejaVu Serif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ftr"/>
          </p:nvPr>
        </p:nvSpPr>
        <p:spPr>
          <a:xfrm>
            <a:off x="4170240" y="6247440"/>
            <a:ext cx="3862800" cy="47016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DejaVu Serif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sldNum"/>
          </p:nvPr>
        </p:nvSpPr>
        <p:spPr>
          <a:xfrm>
            <a:off x="8741880" y="6247440"/>
            <a:ext cx="2837520" cy="47016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0502AF45-4377-4626-8374-B0DED050B93B}" type="slidenum">
              <a:rPr lang="en-US" sz="1200" b="0" strike="noStrike" spc="-1">
                <a:solidFill>
                  <a:srgbClr val="FFFFFF"/>
                </a:solidFill>
                <a:latin typeface="Calibri"/>
              </a:rPr>
              <a:t>‹#›</a:t>
            </a:fld>
            <a:endParaRPr lang="en-US" sz="1200" b="0" strike="noStrike" spc="-1">
              <a:latin typeface="DejaVu Serif"/>
            </a:endParaRPr>
          </a:p>
        </p:txBody>
      </p:sp>
      <p:sp>
        <p:nvSpPr>
          <p:cNvPr id="20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8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3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1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图片 3"/>
          <p:cNvPicPr/>
          <p:nvPr/>
        </p:nvPicPr>
        <p:blipFill>
          <a:blip r:embed="rId3"/>
          <a:stretch/>
        </p:blipFill>
        <p:spPr>
          <a:xfrm>
            <a:off x="-568080" y="-10080"/>
            <a:ext cx="12809520" cy="6986880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rgbClr val="000000">
                <a:alpha val="32000"/>
              </a:srgbClr>
            </a:outerShdw>
          </a:effectLst>
        </p:spPr>
      </p:pic>
      <p:sp>
        <p:nvSpPr>
          <p:cNvPr id="253" name="TextShape 1"/>
          <p:cNvSpPr txBox="1"/>
          <p:nvPr/>
        </p:nvSpPr>
        <p:spPr>
          <a:xfrm>
            <a:off x="8249400" y="5733360"/>
            <a:ext cx="3912480" cy="1655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Presented by      Chengjie Qiu</a:t>
            </a:r>
            <a:endParaRPr lang="en-US" sz="2000" b="0" strike="noStrike" spc="-1">
              <a:latin typeface="DejaVu Sans"/>
            </a:endParaRPr>
          </a:p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Yueyan Wu</a:t>
            </a:r>
            <a:endParaRPr lang="en-US" sz="2000" b="0" strike="noStrike" spc="-1">
              <a:latin typeface="DejaVu Sans"/>
            </a:endParaRPr>
          </a:p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Yuejian Mo</a:t>
            </a:r>
            <a:endParaRPr lang="en-US" sz="2000" b="0" strike="noStrike" spc="-1">
              <a:latin typeface="DejaVu Sans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1523880" y="1692720"/>
            <a:ext cx="9143640" cy="238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endParaRPr lang="en-US" sz="6000" b="0" strike="noStrike" spc="-1">
              <a:latin typeface="DejaVu Sans"/>
            </a:endParaRPr>
          </a:p>
          <a:p>
            <a:pPr algn="ctr">
              <a:lnSpc>
                <a:spcPct val="90000"/>
              </a:lnSpc>
            </a:pPr>
            <a:r>
              <a:rPr lang="en-US" sz="6000" b="0" strike="noStrike" spc="-1">
                <a:solidFill>
                  <a:srgbClr val="FFFFFF"/>
                </a:solidFill>
                <a:latin typeface="Calibri Light"/>
              </a:rPr>
              <a:t>Green Fluorescent Proteins</a:t>
            </a:r>
            <a:endParaRPr lang="en-US" sz="6000" b="0" strike="noStrike" spc="-1">
              <a:latin typeface="DejaVu Sans"/>
            </a:endParaRPr>
          </a:p>
          <a:p>
            <a:pPr algn="ctr">
              <a:lnSpc>
                <a:spcPct val="90000"/>
              </a:lnSpc>
            </a:pPr>
            <a:r>
              <a:rPr lang="en-US" sz="3600" b="0" strike="noStrike" spc="-1">
                <a:solidFill>
                  <a:srgbClr val="FFFFFF"/>
                </a:solidFill>
                <a:latin typeface="Calibri Light"/>
              </a:rPr>
              <a:t>From Structure to Function</a:t>
            </a:r>
            <a:endParaRPr lang="en-US" sz="3600" b="0" strike="noStrike" spc="-1">
              <a:latin typeface="DejaVu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</a:rPr>
              <a:t>Dimerization of wtGFP</a:t>
            </a:r>
            <a:endParaRPr lang="en-US" sz="44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2606760" y="5745600"/>
            <a:ext cx="1930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alibri"/>
              </a:rPr>
              <a:t>Side view</a:t>
            </a:r>
            <a:endParaRPr lang="en-US" sz="2400" b="0" strike="noStrike" spc="-1">
              <a:latin typeface="DejaVu Sans"/>
            </a:endParaRPr>
          </a:p>
        </p:txBody>
      </p:sp>
      <p:pic>
        <p:nvPicPr>
          <p:cNvPr id="287" name="图片 2"/>
          <p:cNvPicPr/>
          <p:nvPr/>
        </p:nvPicPr>
        <p:blipFill>
          <a:blip r:embed="rId3"/>
          <a:stretch/>
        </p:blipFill>
        <p:spPr>
          <a:xfrm>
            <a:off x="7134120" y="1585080"/>
            <a:ext cx="3554280" cy="403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8" name="图片 3"/>
          <p:cNvPicPr/>
          <p:nvPr/>
        </p:nvPicPr>
        <p:blipFill>
          <a:blip r:embed="rId4"/>
          <a:stretch/>
        </p:blipFill>
        <p:spPr>
          <a:xfrm>
            <a:off x="1198080" y="1456920"/>
            <a:ext cx="4951440" cy="4288320"/>
          </a:xfrm>
          <a:prstGeom prst="rect">
            <a:avLst/>
          </a:prstGeom>
          <a:ln>
            <a:noFill/>
          </a:ln>
        </p:spPr>
      </p:pic>
      <p:sp>
        <p:nvSpPr>
          <p:cNvPr id="289" name="CustomShape 3"/>
          <p:cNvSpPr/>
          <p:nvPr/>
        </p:nvSpPr>
        <p:spPr>
          <a:xfrm>
            <a:off x="6877800" y="5745600"/>
            <a:ext cx="428796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alibri"/>
              </a:rPr>
              <a:t>Interface : hydrophobic core and a wealth of hydrophilic residues</a:t>
            </a:r>
            <a:endParaRPr lang="en-US" sz="2400" b="0" strike="noStrike" spc="-1">
              <a:latin typeface="DejaVu Sans"/>
            </a:endParaRPr>
          </a:p>
        </p:txBody>
      </p:sp>
      <p:sp>
        <p:nvSpPr>
          <p:cNvPr id="290" name="CustomShape 4"/>
          <p:cNvSpPr/>
          <p:nvPr/>
        </p:nvSpPr>
        <p:spPr>
          <a:xfrm>
            <a:off x="7982280" y="6492960"/>
            <a:ext cx="450468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等线"/>
              </a:rPr>
              <a:t>(Yang, Moss, Phillips, Phillips Jr., &amp; Phillips, 1996)</a:t>
            </a:r>
            <a:endParaRPr lang="en-US" sz="1400" b="0" strike="noStrike" spc="-1">
              <a:latin typeface="DejaVu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Picture 1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</p:blipFill>
        <p:spPr>
          <a:xfrm>
            <a:off x="2755440" y="1465560"/>
            <a:ext cx="6681240" cy="4174920"/>
          </a:xfrm>
          <a:prstGeom prst="rect">
            <a:avLst/>
          </a:prstGeom>
          <a:ln>
            <a:noFill/>
          </a:ln>
        </p:spPr>
      </p:pic>
      <p:sp>
        <p:nvSpPr>
          <p:cNvPr id="29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</a:rPr>
              <a:t>Dimerization of avGFP</a:t>
            </a:r>
            <a:endParaRPr lang="en-US" sz="44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2796120" y="5671080"/>
            <a:ext cx="659952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alibri"/>
              </a:rPr>
              <a:t>Clip 1: Hydrophobic core in the interface, mutation of which could destroy the dimerization</a:t>
            </a:r>
            <a:endParaRPr lang="en-US" sz="2400" b="0" strike="noStrike" spc="-1">
              <a:latin typeface="DejaVu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6" dur="12008" fill="hold"/>
                                        <p:tgtEl>
                                          <p:spTgt spid="2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>
              <p:cTn id="7" restart="whenNotActive" fill="hold" nodeType="interactiveSeq"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</a:rPr>
              <a:t>Fluorophore </a:t>
            </a:r>
            <a:r>
              <a:rPr lang="en-US" sz="2800" b="0" strike="noStrike" spc="-1">
                <a:solidFill>
                  <a:srgbClr val="FFFFFF"/>
                </a:solidFill>
                <a:latin typeface="Calibri Light"/>
              </a:rPr>
              <a:t>– a key structure responsible for fluorescence</a:t>
            </a:r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95" name="图片 4"/>
          <p:cNvPicPr/>
          <p:nvPr/>
        </p:nvPicPr>
        <p:blipFill>
          <a:blip r:embed="rId3"/>
          <a:stretch/>
        </p:blipFill>
        <p:spPr>
          <a:xfrm>
            <a:off x="631080" y="1854720"/>
            <a:ext cx="5306400" cy="4350960"/>
          </a:xfrm>
          <a:prstGeom prst="rect">
            <a:avLst/>
          </a:prstGeom>
          <a:ln>
            <a:noFill/>
          </a:ln>
        </p:spPr>
      </p:pic>
      <p:pic>
        <p:nvPicPr>
          <p:cNvPr id="296" name="图片 5"/>
          <p:cNvPicPr/>
          <p:nvPr/>
        </p:nvPicPr>
        <p:blipFill>
          <a:blip r:embed="rId4"/>
          <a:srcRect t="1199"/>
          <a:stretch/>
        </p:blipFill>
        <p:spPr>
          <a:xfrm>
            <a:off x="6336360" y="1503000"/>
            <a:ext cx="2758320" cy="2907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97" name="Group 2"/>
          <p:cNvGrpSpPr/>
          <p:nvPr/>
        </p:nvGrpSpPr>
        <p:grpSpPr>
          <a:xfrm>
            <a:off x="2133720" y="2956680"/>
            <a:ext cx="4096800" cy="1802520"/>
            <a:chOff x="2133720" y="2956680"/>
            <a:chExt cx="4096800" cy="1802520"/>
          </a:xfrm>
        </p:grpSpPr>
        <p:sp>
          <p:nvSpPr>
            <p:cNvPr id="298" name="CustomShape 3"/>
            <p:cNvSpPr/>
            <p:nvPr/>
          </p:nvSpPr>
          <p:spPr>
            <a:xfrm>
              <a:off x="2133720" y="3511080"/>
              <a:ext cx="1253880" cy="1248120"/>
            </a:xfrm>
            <a:prstGeom prst="ellipse">
              <a:avLst/>
            </a:prstGeom>
            <a:noFill/>
            <a:ln w="19080">
              <a:solidFill>
                <a:srgbClr val="FFFF00"/>
              </a:solidFill>
              <a:custDash>
                <a:ds d="100000" sp="100000"/>
              </a:custDash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9" name="Line 4"/>
            <p:cNvSpPr/>
            <p:nvPr/>
          </p:nvSpPr>
          <p:spPr>
            <a:xfrm flipV="1">
              <a:off x="3387960" y="2956680"/>
              <a:ext cx="2842560" cy="1052280"/>
            </a:xfrm>
            <a:prstGeom prst="line">
              <a:avLst/>
            </a:prstGeom>
            <a:ln w="19080">
              <a:solidFill>
                <a:srgbClr val="FFFF00"/>
              </a:solidFill>
              <a:custDash>
                <a:ds d="100000" sp="100000"/>
              </a:custDash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0" name="CustomShape 5"/>
          <p:cNvSpPr/>
          <p:nvPr/>
        </p:nvSpPr>
        <p:spPr>
          <a:xfrm>
            <a:off x="5824440" y="5111280"/>
            <a:ext cx="634104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The chromophore group is formed by a unique posttranslational modification of the three amino acid residues of the helix at positions 65–67 (Arg-Tyr-Gly).</a:t>
            </a:r>
            <a:endParaRPr lang="en-US" sz="1800" b="0" strike="noStrike" spc="-1">
              <a:latin typeface="DejaVu Sans"/>
            </a:endParaRPr>
          </a:p>
        </p:txBody>
      </p:sp>
      <p:sp>
        <p:nvSpPr>
          <p:cNvPr id="301" name="CustomShape 6"/>
          <p:cNvSpPr/>
          <p:nvPr/>
        </p:nvSpPr>
        <p:spPr>
          <a:xfrm>
            <a:off x="8067240" y="6492960"/>
            <a:ext cx="44269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等线"/>
              </a:rPr>
              <a:t>(Chudakov, Matz, Lukyanov, &amp; Lukyanov, 2010)</a:t>
            </a:r>
            <a:endParaRPr lang="en-US" sz="1400" b="0" strike="noStrike" spc="-1">
              <a:latin typeface="DejaVu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</a:rPr>
              <a:t>Fluorophore </a:t>
            </a:r>
            <a:r>
              <a:rPr lang="en-US" sz="2800" b="0" strike="noStrike" spc="-1">
                <a:solidFill>
                  <a:srgbClr val="FFFFFF"/>
                </a:solidFill>
                <a:latin typeface="Calibri Light"/>
              </a:rPr>
              <a:t>– autocatalytic biosynthesis of GFP fluorophore</a:t>
            </a:r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03" name="CustomShape 2"/>
          <p:cNvSpPr/>
          <p:nvPr/>
        </p:nvSpPr>
        <p:spPr>
          <a:xfrm>
            <a:off x="7596000" y="5167440"/>
            <a:ext cx="384984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alibri"/>
              </a:rPr>
              <a:t>Cyclization + oxygenation</a:t>
            </a:r>
            <a:endParaRPr lang="en-US" sz="2400" b="0" strike="noStrike" spc="-1">
              <a:latin typeface="DejaVu Sans"/>
            </a:endParaRPr>
          </a:p>
        </p:txBody>
      </p:sp>
      <p:pic>
        <p:nvPicPr>
          <p:cNvPr id="304" name="图片 14"/>
          <p:cNvPicPr/>
          <p:nvPr/>
        </p:nvPicPr>
        <p:blipFill>
          <a:blip r:embed="rId5"/>
          <a:stretch/>
        </p:blipFill>
        <p:spPr>
          <a:xfrm>
            <a:off x="1340640" y="1519920"/>
            <a:ext cx="5371920" cy="4972680"/>
          </a:xfrm>
          <a:prstGeom prst="rect">
            <a:avLst/>
          </a:prstGeom>
          <a:ln>
            <a:noFill/>
          </a:ln>
        </p:spPr>
      </p:pic>
      <p:pic>
        <p:nvPicPr>
          <p:cNvPr id="305" name="Picture 1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</p:blipFill>
        <p:spPr>
          <a:xfrm>
            <a:off x="7182000" y="1916640"/>
            <a:ext cx="4171680" cy="3024360"/>
          </a:xfrm>
          <a:prstGeom prst="rect">
            <a:avLst/>
          </a:prstGeom>
          <a:ln>
            <a:noFill/>
          </a:ln>
        </p:spPr>
      </p:pic>
      <p:sp>
        <p:nvSpPr>
          <p:cNvPr id="306" name="CustomShape 3"/>
          <p:cNvSpPr/>
          <p:nvPr/>
        </p:nvSpPr>
        <p:spPr>
          <a:xfrm>
            <a:off x="10948680" y="6514920"/>
            <a:ext cx="13287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等线"/>
              </a:rPr>
              <a:t>(Tsien, 1998)</a:t>
            </a:r>
            <a:endParaRPr lang="en-US" sz="1400" b="0" strike="noStrike" spc="-1">
              <a:latin typeface="DejaVu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6" dur="9974" fill="hold"/>
                                        <p:tgtEl>
                                          <p:spTgt spid="3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>
              <p:cTn id="7" restart="whenNotActive" fill="hold" nodeType="interactiveSeq"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</a:rPr>
              <a:t>Fluorophore </a:t>
            </a:r>
            <a:r>
              <a:rPr lang="en-US" sz="2800" b="0" strike="noStrike" spc="-1">
                <a:solidFill>
                  <a:srgbClr val="FFFFFF"/>
                </a:solidFill>
                <a:latin typeface="Calibri Light"/>
              </a:rPr>
              <a:t>– surrounding residues help with its stabilization</a:t>
            </a:r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08" name="图片 5"/>
          <p:cNvPicPr/>
          <p:nvPr/>
        </p:nvPicPr>
        <p:blipFill>
          <a:blip r:embed="rId3"/>
          <a:stretch/>
        </p:blipFill>
        <p:spPr>
          <a:xfrm>
            <a:off x="6379200" y="2175120"/>
            <a:ext cx="4929480" cy="3845160"/>
          </a:xfrm>
          <a:prstGeom prst="rect">
            <a:avLst/>
          </a:prstGeom>
          <a:ln>
            <a:noFill/>
          </a:ln>
        </p:spPr>
      </p:pic>
      <p:pic>
        <p:nvPicPr>
          <p:cNvPr id="309" name="图片 8"/>
          <p:cNvPicPr/>
          <p:nvPr/>
        </p:nvPicPr>
        <p:blipFill>
          <a:blip r:embed="rId4"/>
          <a:stretch/>
        </p:blipFill>
        <p:spPr>
          <a:xfrm>
            <a:off x="1197000" y="1690560"/>
            <a:ext cx="4754520" cy="4652280"/>
          </a:xfrm>
          <a:prstGeom prst="rect">
            <a:avLst/>
          </a:prstGeom>
          <a:ln>
            <a:noFill/>
          </a:ln>
        </p:spPr>
      </p:pic>
      <p:sp>
        <p:nvSpPr>
          <p:cNvPr id="310" name="CustomShape 2"/>
          <p:cNvSpPr/>
          <p:nvPr/>
        </p:nvSpPr>
        <p:spPr>
          <a:xfrm>
            <a:off x="7982280" y="6492960"/>
            <a:ext cx="450468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等线"/>
              </a:rPr>
              <a:t>(Yang, Moss, Phillips, Phillips Jr., &amp; Phillips, 1996)</a:t>
            </a:r>
            <a:endParaRPr lang="en-US" sz="1400" b="0" strike="noStrike" spc="-1">
              <a:latin typeface="DejaVu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</a:rPr>
              <a:t>Conserved residues in GFP</a:t>
            </a:r>
            <a:endParaRPr lang="en-US" sz="44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1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4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Chromophores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Surrounding residues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Spectroscopy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6" name="TextShape 2"/>
          <p:cNvSpPr txBox="1"/>
          <p:nvPr/>
        </p:nvSpPr>
        <p:spPr>
          <a:xfrm>
            <a:off x="838080" y="1825560"/>
            <a:ext cx="36176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2500"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Blue-shifted:</a:t>
            </a:r>
            <a:br/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smaller conjugated π-system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Red-shifted :</a:t>
            </a:r>
            <a:br/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larger conjugated π-system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(Aromatic compounds)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600" b="0" strike="noStrike" spc="-1">
                <a:solidFill>
                  <a:srgbClr val="000000"/>
                </a:solidFill>
                <a:latin typeface="Calibri"/>
              </a:rPr>
              <a:t>          Phe, Trp, Tyr, His</a:t>
            </a:r>
          </a:p>
        </p:txBody>
      </p:sp>
      <p:pic>
        <p:nvPicPr>
          <p:cNvPr id="317" name="图片 3"/>
          <p:cNvPicPr/>
          <p:nvPr/>
        </p:nvPicPr>
        <p:blipFill>
          <a:blip r:embed="rId3"/>
          <a:stretch/>
        </p:blipFill>
        <p:spPr>
          <a:xfrm>
            <a:off x="4667400" y="1469880"/>
            <a:ext cx="7132320" cy="4706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Alignment of selected GFP-like proteins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9" name="TextShape 2"/>
          <p:cNvSpPr txBox="1"/>
          <p:nvPr/>
        </p:nvSpPr>
        <p:spPr>
          <a:xfrm>
            <a:off x="838080" y="1825560"/>
            <a:ext cx="10515240" cy="1929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The first FP characterized, </a:t>
            </a:r>
            <a:r>
              <a:rPr lang="en-US" sz="2800" b="0" i="1" strike="noStrike" spc="-1">
                <a:solidFill>
                  <a:srgbClr val="000000"/>
                </a:solidFill>
                <a:latin typeface="Calibri"/>
              </a:rPr>
              <a:t>Aequorea victoria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 wild-type GFP, unusual 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Among red-shifted proteins, DsRed-like chromophores are most common</a:t>
            </a:r>
          </a:p>
        </p:txBody>
      </p:sp>
      <p:pic>
        <p:nvPicPr>
          <p:cNvPr id="320" name="图片 3"/>
          <p:cNvPicPr/>
          <p:nvPr/>
        </p:nvPicPr>
        <p:blipFill>
          <a:blip r:embed="rId2"/>
          <a:stretch/>
        </p:blipFill>
        <p:spPr>
          <a:xfrm>
            <a:off x="42840" y="3755880"/>
            <a:ext cx="12191760" cy="2842200"/>
          </a:xfrm>
          <a:prstGeom prst="rect">
            <a:avLst/>
          </a:prstGeom>
          <a:ln>
            <a:noFill/>
          </a:ln>
        </p:spPr>
      </p:pic>
      <p:sp>
        <p:nvSpPr>
          <p:cNvPr id="321" name="CustomShape 3"/>
          <p:cNvSpPr/>
          <p:nvPr/>
        </p:nvSpPr>
        <p:spPr>
          <a:xfrm>
            <a:off x="9685080" y="6439320"/>
            <a:ext cx="23284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(Chudakov et al., 2010)</a:t>
            </a:r>
            <a:endParaRPr lang="en-US" sz="1800" b="0" strike="noStrike" spc="-1">
              <a:latin typeface="DejaVu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图片 1"/>
          <p:cNvPicPr/>
          <p:nvPr/>
        </p:nvPicPr>
        <p:blipFill>
          <a:blip r:embed="rId3"/>
          <a:stretch/>
        </p:blipFill>
        <p:spPr>
          <a:xfrm>
            <a:off x="2290680" y="0"/>
            <a:ext cx="7610040" cy="6857640"/>
          </a:xfrm>
          <a:prstGeom prst="rect">
            <a:avLst/>
          </a:prstGeom>
          <a:ln>
            <a:noFill/>
          </a:ln>
        </p:spPr>
      </p:pic>
      <p:sp>
        <p:nvSpPr>
          <p:cNvPr id="323" name="CustomShape 1"/>
          <p:cNvSpPr/>
          <p:nvPr/>
        </p:nvSpPr>
        <p:spPr>
          <a:xfrm>
            <a:off x="246960" y="407880"/>
            <a:ext cx="2328480" cy="255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Chemical structures and pathways of </a:t>
            </a:r>
            <a:r>
              <a:rPr lang="en-US" sz="1800" b="1" strike="noStrike" spc="-1">
                <a:solidFill>
                  <a:srgbClr val="000000"/>
                </a:solidFill>
                <a:latin typeface="Calibri"/>
              </a:rPr>
              <a:t>maturation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of </a:t>
            </a:r>
            <a:r>
              <a:rPr lang="en-US" sz="1800" b="1" strike="noStrike" spc="-1">
                <a:solidFill>
                  <a:srgbClr val="000000"/>
                </a:solidFill>
                <a:latin typeface="Calibri"/>
              </a:rPr>
              <a:t>naturally occurring chromophores 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within GFP-like proteins</a:t>
            </a:r>
            <a:endParaRPr lang="en-US" sz="1800" b="0" strike="noStrike" spc="-1">
              <a:latin typeface="DejaVu Sans"/>
            </a:endParaRPr>
          </a:p>
        </p:txBody>
      </p:sp>
      <p:sp>
        <p:nvSpPr>
          <p:cNvPr id="324" name="CustomShape 2"/>
          <p:cNvSpPr/>
          <p:nvPr/>
        </p:nvSpPr>
        <p:spPr>
          <a:xfrm>
            <a:off x="9685080" y="6439320"/>
            <a:ext cx="23284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(Chudakov et al., 2010)</a:t>
            </a:r>
            <a:endParaRPr lang="en-US" sz="1800" b="0" strike="noStrike" spc="-1">
              <a:latin typeface="DejaVu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</a:rPr>
              <a:t>Outline</a:t>
            </a:r>
            <a:endParaRPr lang="en-US" sz="44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5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</a:rPr>
              <a:t>Introduction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</a:rPr>
              <a:t>Structure analysis of </a:t>
            </a:r>
            <a:r>
              <a:rPr lang="en-US" sz="2800" b="0" i="1" strike="noStrike" spc="-1">
                <a:solidFill>
                  <a:srgbClr val="FFFFFF"/>
                </a:solidFill>
                <a:latin typeface="Calibri"/>
              </a:rPr>
              <a:t>Aequorea victoria </a:t>
            </a:r>
            <a:r>
              <a:rPr lang="en-US" sz="2800" b="0" strike="noStrike" spc="-1">
                <a:solidFill>
                  <a:srgbClr val="FFFFFF"/>
                </a:solidFill>
                <a:latin typeface="Calibri"/>
              </a:rPr>
              <a:t>GFP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</a:rPr>
              <a:t>Underlying mechanism and further modifications of the fluorescence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</a:rPr>
              <a:t>From new functions to new applications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图片 1"/>
          <p:cNvPicPr/>
          <p:nvPr/>
        </p:nvPicPr>
        <p:blipFill>
          <a:blip r:embed="rId3"/>
          <a:stretch/>
        </p:blipFill>
        <p:spPr>
          <a:xfrm>
            <a:off x="3085920" y="1467720"/>
            <a:ext cx="9148680" cy="5024880"/>
          </a:xfrm>
          <a:prstGeom prst="rect">
            <a:avLst/>
          </a:prstGeom>
          <a:ln>
            <a:noFill/>
          </a:ln>
        </p:spPr>
      </p:pic>
      <p:sp>
        <p:nvSpPr>
          <p:cNvPr id="326" name="CustomShape 1"/>
          <p:cNvSpPr/>
          <p:nvPr/>
        </p:nvSpPr>
        <p:spPr>
          <a:xfrm>
            <a:off x="838080" y="365040"/>
            <a:ext cx="10515240" cy="110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Calibri Light"/>
              </a:rPr>
              <a:t>Chemical structures of chromophores obtained in artificially mutated FPs</a:t>
            </a:r>
            <a:endParaRPr lang="en-US" sz="4000" b="0" strike="noStrike" spc="-1">
              <a:latin typeface="DejaVu Sans"/>
            </a:endParaRPr>
          </a:p>
          <a:p>
            <a:pPr>
              <a:lnSpc>
                <a:spcPct val="90000"/>
              </a:lnSpc>
            </a:pPr>
            <a:endParaRPr lang="en-US" sz="4000" b="0" strike="noStrike" spc="-1">
              <a:latin typeface="DejaVu Sans"/>
            </a:endParaRPr>
          </a:p>
        </p:txBody>
      </p:sp>
      <p:grpSp>
        <p:nvGrpSpPr>
          <p:cNvPr id="327" name="Group 2"/>
          <p:cNvGrpSpPr/>
          <p:nvPr/>
        </p:nvGrpSpPr>
        <p:grpSpPr>
          <a:xfrm>
            <a:off x="370080" y="1740600"/>
            <a:ext cx="3023280" cy="2060640"/>
            <a:chOff x="370080" y="1740600"/>
            <a:chExt cx="3023280" cy="2060640"/>
          </a:xfrm>
        </p:grpSpPr>
        <p:pic>
          <p:nvPicPr>
            <p:cNvPr id="328" name="图片 5"/>
            <p:cNvPicPr/>
            <p:nvPr/>
          </p:nvPicPr>
          <p:blipFill>
            <a:blip r:embed="rId4"/>
            <a:srcRect b="4195"/>
            <a:stretch/>
          </p:blipFill>
          <p:spPr>
            <a:xfrm>
              <a:off x="370080" y="1740600"/>
              <a:ext cx="3023280" cy="2060640"/>
            </a:xfrm>
            <a:prstGeom prst="rect">
              <a:avLst/>
            </a:prstGeom>
            <a:ln>
              <a:noFill/>
            </a:ln>
          </p:spPr>
        </p:pic>
        <p:sp>
          <p:nvSpPr>
            <p:cNvPr id="329" name="CustomShape 3"/>
            <p:cNvSpPr/>
            <p:nvPr/>
          </p:nvSpPr>
          <p:spPr>
            <a:xfrm>
              <a:off x="491040" y="2831760"/>
              <a:ext cx="938520" cy="759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0" name="CustomShape 4"/>
            <p:cNvSpPr/>
            <p:nvPr/>
          </p:nvSpPr>
          <p:spPr>
            <a:xfrm>
              <a:off x="716400" y="2674080"/>
              <a:ext cx="357480" cy="249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331" name="图片 9"/>
          <p:cNvPicPr/>
          <p:nvPr/>
        </p:nvPicPr>
        <p:blipFill>
          <a:blip r:embed="rId5"/>
          <a:stretch/>
        </p:blipFill>
        <p:spPr>
          <a:xfrm>
            <a:off x="603360" y="4074480"/>
            <a:ext cx="2556720" cy="2433960"/>
          </a:xfrm>
          <a:prstGeom prst="rect">
            <a:avLst/>
          </a:prstGeom>
          <a:ln>
            <a:noFill/>
          </a:ln>
        </p:spPr>
      </p:pic>
      <p:sp>
        <p:nvSpPr>
          <p:cNvPr id="332" name="CustomShape 5"/>
          <p:cNvSpPr/>
          <p:nvPr/>
        </p:nvSpPr>
        <p:spPr>
          <a:xfrm>
            <a:off x="9685080" y="6439320"/>
            <a:ext cx="23284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(Chudakov et al., 2010)</a:t>
            </a:r>
            <a:endParaRPr lang="en-US" sz="1800" b="0" strike="noStrike" spc="-1">
              <a:latin typeface="DejaVu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Surrounding residues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34" name="Picture 1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</p:blipFill>
        <p:spPr>
          <a:xfrm>
            <a:off x="-526320" y="1546200"/>
            <a:ext cx="6822720" cy="4946400"/>
          </a:xfrm>
          <a:prstGeom prst="rect">
            <a:avLst/>
          </a:prstGeom>
          <a:ln>
            <a:noFill/>
          </a:ln>
        </p:spPr>
      </p:pic>
      <p:pic>
        <p:nvPicPr>
          <p:cNvPr id="335" name="图片 3"/>
          <p:cNvPicPr/>
          <p:nvPr/>
        </p:nvPicPr>
        <p:blipFill>
          <a:blip r:embed="rId6"/>
          <a:stretch/>
        </p:blipFill>
        <p:spPr>
          <a:xfrm>
            <a:off x="5719680" y="1288440"/>
            <a:ext cx="6072480" cy="4707720"/>
          </a:xfrm>
          <a:prstGeom prst="rect">
            <a:avLst/>
          </a:prstGeom>
          <a:ln>
            <a:noFill/>
          </a:ln>
        </p:spPr>
      </p:pic>
      <p:sp>
        <p:nvSpPr>
          <p:cNvPr id="336" name="CustomShape 2"/>
          <p:cNvSpPr/>
          <p:nvPr/>
        </p:nvSpPr>
        <p:spPr>
          <a:xfrm>
            <a:off x="9727560" y="6308280"/>
            <a:ext cx="2371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(Ormo et al., 1996)</a:t>
            </a:r>
            <a:endParaRPr lang="en-US" sz="1800" b="0" strike="noStrike" spc="-1">
              <a:latin typeface="DejaVu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6" dur="4008" fill="hold"/>
                                        <p:tgtEl>
                                          <p:spTgt spid="3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>
              <p:cTn id="7" restart="whenNotActive" fill="hold" nodeType="interactiveSeq"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图片 1"/>
          <p:cNvPicPr/>
          <p:nvPr/>
        </p:nvPicPr>
        <p:blipFill>
          <a:blip r:embed="rId3"/>
          <a:srcRect t="5721"/>
          <a:stretch/>
        </p:blipFill>
        <p:spPr>
          <a:xfrm>
            <a:off x="1119960" y="2380320"/>
            <a:ext cx="9745200" cy="2200680"/>
          </a:xfrm>
          <a:prstGeom prst="rect">
            <a:avLst/>
          </a:prstGeom>
          <a:ln>
            <a:noFill/>
          </a:ln>
        </p:spPr>
      </p:pic>
      <p:pic>
        <p:nvPicPr>
          <p:cNvPr id="338" name="图片 2"/>
          <p:cNvPicPr/>
          <p:nvPr/>
        </p:nvPicPr>
        <p:blipFill>
          <a:blip r:embed="rId4"/>
          <a:stretch/>
        </p:blipFill>
        <p:spPr>
          <a:xfrm>
            <a:off x="1223280" y="59760"/>
            <a:ext cx="9745200" cy="2271960"/>
          </a:xfrm>
          <a:prstGeom prst="rect">
            <a:avLst/>
          </a:prstGeom>
          <a:ln>
            <a:noFill/>
          </a:ln>
        </p:spPr>
      </p:pic>
      <p:pic>
        <p:nvPicPr>
          <p:cNvPr id="339" name="图片 3"/>
          <p:cNvPicPr/>
          <p:nvPr/>
        </p:nvPicPr>
        <p:blipFill>
          <a:blip r:embed="rId5"/>
          <a:srcRect t="3495"/>
          <a:stretch/>
        </p:blipFill>
        <p:spPr>
          <a:xfrm>
            <a:off x="1223280" y="4494240"/>
            <a:ext cx="10099080" cy="2212200"/>
          </a:xfrm>
          <a:prstGeom prst="rect">
            <a:avLst/>
          </a:prstGeom>
          <a:ln>
            <a:noFill/>
          </a:ln>
        </p:spPr>
      </p:pic>
      <p:sp>
        <p:nvSpPr>
          <p:cNvPr id="340" name="CustomShape 1"/>
          <p:cNvSpPr/>
          <p:nvPr/>
        </p:nvSpPr>
        <p:spPr>
          <a:xfrm>
            <a:off x="3970440" y="2546640"/>
            <a:ext cx="110160" cy="1898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2"/>
          <p:cNvSpPr/>
          <p:nvPr/>
        </p:nvSpPr>
        <p:spPr>
          <a:xfrm>
            <a:off x="9106200" y="4742640"/>
            <a:ext cx="110160" cy="1898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CustomShape 3"/>
          <p:cNvSpPr/>
          <p:nvPr/>
        </p:nvSpPr>
        <p:spPr>
          <a:xfrm>
            <a:off x="9862920" y="6522120"/>
            <a:ext cx="23284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(Chudakov et al., 2010)</a:t>
            </a:r>
            <a:endParaRPr lang="en-US" sz="1800" b="0" strike="noStrike" spc="-1">
              <a:latin typeface="DejaVu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extShape 1"/>
          <p:cNvSpPr txBox="1"/>
          <p:nvPr/>
        </p:nvSpPr>
        <p:spPr>
          <a:xfrm>
            <a:off x="838080" y="365040"/>
            <a:ext cx="10515240" cy="1260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b="0" strike="noStrike" spc="-1">
                <a:solidFill>
                  <a:srgbClr val="000000"/>
                </a:solidFill>
                <a:latin typeface="Calibri Light"/>
              </a:rPr>
              <a:t>GFP chromophore and selected nearby residues in sticks and</a:t>
            </a:r>
            <a:br/>
            <a:r>
              <a:rPr lang="en-US" sz="3100" b="0" strike="noStrike" spc="-1">
                <a:solidFill>
                  <a:srgbClr val="000000"/>
                </a:solidFill>
                <a:latin typeface="Calibri Light"/>
              </a:rPr>
              <a:t>semitransparent spacefill representation</a:t>
            </a: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.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44" name="图片 2"/>
          <p:cNvPicPr/>
          <p:nvPr/>
        </p:nvPicPr>
        <p:blipFill>
          <a:blip r:embed="rId3"/>
          <a:stretch/>
        </p:blipFill>
        <p:spPr>
          <a:xfrm>
            <a:off x="1905480" y="1891800"/>
            <a:ext cx="8380440" cy="4489560"/>
          </a:xfrm>
          <a:prstGeom prst="rect">
            <a:avLst/>
          </a:prstGeom>
          <a:ln>
            <a:noFill/>
          </a:ln>
        </p:spPr>
      </p:pic>
      <p:sp>
        <p:nvSpPr>
          <p:cNvPr id="345" name="CustomShape 2"/>
          <p:cNvSpPr/>
          <p:nvPr/>
        </p:nvSpPr>
        <p:spPr>
          <a:xfrm>
            <a:off x="9685080" y="6439320"/>
            <a:ext cx="23284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(Chudakov et al., 2010)</a:t>
            </a:r>
            <a:endParaRPr lang="en-US" sz="1800" b="0" strike="noStrike" spc="-1">
              <a:latin typeface="DejaVu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Example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Widely used yellow variants of GFP carry a key Thr203Tyr substitution that results in a red-shift of excitation and emission maxima</a:t>
            </a:r>
          </a:p>
        </p:txBody>
      </p:sp>
      <p:pic>
        <p:nvPicPr>
          <p:cNvPr id="348" name="Picture 1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</p:blipFill>
        <p:spPr>
          <a:xfrm>
            <a:off x="550800" y="3164760"/>
            <a:ext cx="3829320" cy="2776320"/>
          </a:xfrm>
          <a:prstGeom prst="rect">
            <a:avLst/>
          </a:prstGeom>
          <a:ln>
            <a:noFill/>
          </a:ln>
        </p:spPr>
      </p:pic>
      <p:pic>
        <p:nvPicPr>
          <p:cNvPr id="349" name="图片 4"/>
          <p:cNvPicPr/>
          <p:nvPr/>
        </p:nvPicPr>
        <p:blipFill>
          <a:blip r:embed="rId5"/>
          <a:srcRect l="1403"/>
          <a:stretch/>
        </p:blipFill>
        <p:spPr>
          <a:xfrm>
            <a:off x="8103960" y="2928960"/>
            <a:ext cx="3465000" cy="3247560"/>
          </a:xfrm>
          <a:prstGeom prst="rect">
            <a:avLst/>
          </a:prstGeom>
          <a:ln>
            <a:noFill/>
          </a:ln>
        </p:spPr>
      </p:pic>
      <p:pic>
        <p:nvPicPr>
          <p:cNvPr id="350" name="图片 6"/>
          <p:cNvPicPr/>
          <p:nvPr/>
        </p:nvPicPr>
        <p:blipFill>
          <a:blip r:embed="rId6"/>
          <a:srcRect l="11764" t="12265" b="10697"/>
          <a:stretch/>
        </p:blipFill>
        <p:spPr>
          <a:xfrm>
            <a:off x="4667760" y="4638240"/>
            <a:ext cx="3129840" cy="1985400"/>
          </a:xfrm>
          <a:prstGeom prst="rect">
            <a:avLst/>
          </a:prstGeom>
          <a:ln>
            <a:noFill/>
          </a:ln>
        </p:spPr>
      </p:pic>
      <p:pic>
        <p:nvPicPr>
          <p:cNvPr id="351" name="图片 8"/>
          <p:cNvPicPr/>
          <p:nvPr/>
        </p:nvPicPr>
        <p:blipFill>
          <a:blip r:embed="rId7"/>
          <a:srcRect l="21508" t="19150" r="77" b="13241"/>
          <a:stretch/>
        </p:blipFill>
        <p:spPr>
          <a:xfrm>
            <a:off x="4733640" y="2691720"/>
            <a:ext cx="3082680" cy="1931040"/>
          </a:xfrm>
          <a:prstGeom prst="rect">
            <a:avLst/>
          </a:prstGeom>
          <a:ln>
            <a:noFill/>
          </a:ln>
        </p:spPr>
      </p:pic>
      <p:sp>
        <p:nvSpPr>
          <p:cNvPr id="352" name="CustomShape 3"/>
          <p:cNvSpPr/>
          <p:nvPr/>
        </p:nvSpPr>
        <p:spPr>
          <a:xfrm>
            <a:off x="9685080" y="6439320"/>
            <a:ext cx="23284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(Chudakov et al., 2010)</a:t>
            </a:r>
            <a:endParaRPr lang="en-US" sz="1800" b="0" strike="noStrike" spc="-1">
              <a:latin typeface="DejaVu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6" dur="6008" fill="hold"/>
                                        <p:tgtEl>
                                          <p:spTgt spid="3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>
              <p:cTn id="7" restart="whenNotActive" fill="hold" nodeType="interactiveSeq"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7077240" y="5750280"/>
            <a:ext cx="3870360" cy="80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720" tIns="58320" rIns="108720" bIns="54360"/>
          <a:lstStyle/>
          <a:p>
            <a:pPr>
              <a:lnSpc>
                <a:spcPct val="100000"/>
              </a:lnSpc>
            </a:pPr>
            <a:r>
              <a:rPr lang="en-US" sz="1570" b="0" strike="noStrike" spc="-1">
                <a:solidFill>
                  <a:srgbClr val="000000"/>
                </a:solidFill>
                <a:latin typeface="DejaVu Sans"/>
              </a:rPr>
              <a:t>Fluorescent indicators for Ca2+</a:t>
            </a:r>
            <a:endParaRPr lang="en-US" sz="1570" b="0" strike="noStrike" spc="-1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lang="en-US" sz="1570" b="0" strike="noStrike" spc="-1">
                <a:solidFill>
                  <a:srgbClr val="000000"/>
                </a:solidFill>
                <a:latin typeface="DejaVu Sans"/>
              </a:rPr>
              <a:t>based on green fluorescent</a:t>
            </a:r>
            <a:endParaRPr lang="en-US" sz="1570" b="0" strike="noStrike" spc="-1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lang="en-US" sz="1570" b="0" strike="noStrike" spc="-1">
                <a:solidFill>
                  <a:srgbClr val="000000"/>
                </a:solidFill>
                <a:latin typeface="DejaVu Sans"/>
              </a:rPr>
              <a:t>proteins and calmodulin ---R.C Tisen</a:t>
            </a:r>
            <a:endParaRPr lang="en-US" sz="1570" b="0" strike="noStrike" spc="-1">
              <a:latin typeface="DejaVu Sans"/>
            </a:endParaRPr>
          </a:p>
        </p:txBody>
      </p:sp>
      <p:sp>
        <p:nvSpPr>
          <p:cNvPr id="354" name="TextShape 2"/>
          <p:cNvSpPr txBox="1"/>
          <p:nvPr/>
        </p:nvSpPr>
        <p:spPr>
          <a:xfrm>
            <a:off x="1558800" y="1895400"/>
            <a:ext cx="10968480" cy="1305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4400" b="0" strike="noStrike" spc="-1">
                <a:solidFill>
                  <a:srgbClr val="FFFFFF"/>
                </a:solidFill>
                <a:latin typeface="Calibri"/>
              </a:rPr>
              <a:t>From new functions to new applications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extShape 1"/>
          <p:cNvSpPr txBox="1"/>
          <p:nvPr/>
        </p:nvSpPr>
        <p:spPr>
          <a:xfrm>
            <a:off x="608760" y="272520"/>
            <a:ext cx="10970280" cy="1144080"/>
          </a:xfrm>
          <a:prstGeom prst="rect">
            <a:avLst/>
          </a:prstGeom>
          <a:noFill/>
          <a:ln>
            <a:noFill/>
          </a:ln>
        </p:spPr>
        <p:txBody>
          <a:bodyPr tIns="1368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</a:rPr>
              <a:t>pH sensitiv GFP</a:t>
            </a:r>
            <a:endParaRPr lang="en-US" sz="4400" b="0" strike="noStrike" spc="-1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56" name="图片 1"/>
          <p:cNvPicPr/>
          <p:nvPr/>
        </p:nvPicPr>
        <p:blipFill>
          <a:blip r:embed="rId3"/>
          <a:stretch/>
        </p:blipFill>
        <p:spPr>
          <a:xfrm>
            <a:off x="2885760" y="1784520"/>
            <a:ext cx="6848280" cy="4228920"/>
          </a:xfrm>
          <a:prstGeom prst="rect">
            <a:avLst/>
          </a:prstGeom>
          <a:ln>
            <a:noFill/>
          </a:ln>
        </p:spPr>
      </p:pic>
      <p:sp>
        <p:nvSpPr>
          <p:cNvPr id="357" name="TextShape 2"/>
          <p:cNvSpPr txBox="1"/>
          <p:nvPr/>
        </p:nvSpPr>
        <p:spPr>
          <a:xfrm>
            <a:off x="9144000" y="5760720"/>
            <a:ext cx="2286000" cy="355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DejaVu Sans"/>
              </a:rPr>
              <a:t>(R.C. Tisen, 1998)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extShape 1"/>
          <p:cNvSpPr txBox="1"/>
          <p:nvPr/>
        </p:nvSpPr>
        <p:spPr>
          <a:xfrm>
            <a:off x="608760" y="272520"/>
            <a:ext cx="10970280" cy="1144080"/>
          </a:xfrm>
          <a:prstGeom prst="rect">
            <a:avLst/>
          </a:prstGeom>
          <a:noFill/>
          <a:ln>
            <a:noFill/>
          </a:ln>
        </p:spPr>
        <p:txBody>
          <a:bodyPr tIns="1368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</a:rPr>
              <a:t>pH sensitive GFP</a:t>
            </a:r>
            <a:endParaRPr lang="en-US" sz="4400" b="0" strike="noStrike" spc="-1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59" name="图片 1"/>
          <p:cNvPicPr/>
          <p:nvPr/>
        </p:nvPicPr>
        <p:blipFill>
          <a:blip r:embed="rId3"/>
          <a:stretch/>
        </p:blipFill>
        <p:spPr>
          <a:xfrm>
            <a:off x="209520" y="2018520"/>
            <a:ext cx="11772720" cy="3503880"/>
          </a:xfrm>
          <a:prstGeom prst="rect">
            <a:avLst/>
          </a:prstGeom>
          <a:ln>
            <a:noFill/>
          </a:ln>
        </p:spPr>
      </p:pic>
      <p:sp>
        <p:nvSpPr>
          <p:cNvPr id="360" name="TextShape 2"/>
          <p:cNvSpPr txBox="1"/>
          <p:nvPr/>
        </p:nvSpPr>
        <p:spPr>
          <a:xfrm>
            <a:off x="7863840" y="5852160"/>
            <a:ext cx="2560320" cy="296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400" b="0" strike="noStrike" spc="-1">
                <a:latin typeface="DejaVu Sans"/>
              </a:rPr>
              <a:t>(Tessa N.Campbell,2001)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extShape 1"/>
          <p:cNvSpPr txBox="1"/>
          <p:nvPr/>
        </p:nvSpPr>
        <p:spPr>
          <a:xfrm>
            <a:off x="608760" y="272520"/>
            <a:ext cx="10970280" cy="1144080"/>
          </a:xfrm>
          <a:prstGeom prst="rect">
            <a:avLst/>
          </a:prstGeom>
          <a:noFill/>
          <a:ln>
            <a:noFill/>
          </a:ln>
        </p:spPr>
        <p:txBody>
          <a:bodyPr tIns="1368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</a:rPr>
              <a:t>pH sensitive GFP</a:t>
            </a:r>
            <a:endParaRPr lang="en-US" sz="4400" b="0" strike="noStrike" spc="-1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62" name="图片 361"/>
          <p:cNvPicPr/>
          <p:nvPr/>
        </p:nvPicPr>
        <p:blipFill>
          <a:blip r:embed="rId3"/>
          <a:stretch/>
        </p:blipFill>
        <p:spPr>
          <a:xfrm>
            <a:off x="8184240" y="3095640"/>
            <a:ext cx="3428640" cy="2987640"/>
          </a:xfrm>
          <a:prstGeom prst="rect">
            <a:avLst/>
          </a:prstGeom>
          <a:ln>
            <a:noFill/>
          </a:ln>
        </p:spPr>
      </p:pic>
      <p:sp>
        <p:nvSpPr>
          <p:cNvPr id="363" name="TextShape 2"/>
          <p:cNvSpPr txBox="1"/>
          <p:nvPr/>
        </p:nvSpPr>
        <p:spPr>
          <a:xfrm>
            <a:off x="9069120" y="1548720"/>
            <a:ext cx="1658880" cy="430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180" b="0" strike="noStrike" spc="-1">
                <a:latin typeface="DejaVu Sans"/>
              </a:rPr>
              <a:t>S65T</a:t>
            </a:r>
          </a:p>
        </p:txBody>
      </p:sp>
      <p:pic>
        <p:nvPicPr>
          <p:cNvPr id="364" name="图片 363"/>
          <p:cNvPicPr/>
          <p:nvPr/>
        </p:nvPicPr>
        <p:blipFill>
          <a:blip r:embed="rId4"/>
          <a:stretch/>
        </p:blipFill>
        <p:spPr>
          <a:xfrm>
            <a:off x="919440" y="1828800"/>
            <a:ext cx="5938560" cy="4555440"/>
          </a:xfrm>
          <a:prstGeom prst="rect">
            <a:avLst/>
          </a:prstGeom>
          <a:ln>
            <a:noFill/>
          </a:ln>
        </p:spPr>
      </p:pic>
      <p:sp>
        <p:nvSpPr>
          <p:cNvPr id="365" name="TextShape 3"/>
          <p:cNvSpPr txBox="1"/>
          <p:nvPr/>
        </p:nvSpPr>
        <p:spPr>
          <a:xfrm>
            <a:off x="10058400" y="6309360"/>
            <a:ext cx="2011680" cy="311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500" b="0" strike="noStrike" spc="-1">
                <a:latin typeface="DejaVu Sans"/>
              </a:rPr>
              <a:t>(R.C. Tisen, 1998)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extShape 1"/>
          <p:cNvSpPr txBox="1"/>
          <p:nvPr/>
        </p:nvSpPr>
        <p:spPr>
          <a:xfrm>
            <a:off x="608760" y="272520"/>
            <a:ext cx="10970280" cy="1144080"/>
          </a:xfrm>
          <a:prstGeom prst="rect">
            <a:avLst/>
          </a:prstGeom>
          <a:noFill/>
          <a:ln>
            <a:noFill/>
          </a:ln>
        </p:spPr>
        <p:txBody>
          <a:bodyPr tIns="1368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</a:rPr>
              <a:t>Ca</a:t>
            </a:r>
            <a:r>
              <a:rPr lang="en-US" sz="4400" b="0" strike="noStrike" spc="-1" baseline="33000">
                <a:solidFill>
                  <a:srgbClr val="FFFFFF"/>
                </a:solidFill>
                <a:latin typeface="Calibri Light"/>
              </a:rPr>
              <a:t>2+</a:t>
            </a:r>
            <a:r>
              <a:rPr lang="en-US" sz="4400" b="0" strike="noStrike" spc="-1">
                <a:solidFill>
                  <a:srgbClr val="FFFFFF"/>
                </a:solidFill>
                <a:latin typeface="Calibri Light"/>
              </a:rPr>
              <a:t> Fluorescent Indicator</a:t>
            </a:r>
            <a:endParaRPr lang="en-US" sz="44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67" name="CustomShape 2"/>
          <p:cNvSpPr/>
          <p:nvPr/>
        </p:nvSpPr>
        <p:spPr>
          <a:xfrm>
            <a:off x="7077240" y="5750280"/>
            <a:ext cx="3870360" cy="80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720" tIns="58320" rIns="108720" bIns="54360"/>
          <a:lstStyle/>
          <a:p>
            <a:pPr>
              <a:lnSpc>
                <a:spcPct val="100000"/>
              </a:lnSpc>
            </a:pPr>
            <a:r>
              <a:rPr lang="en-US" sz="1570" b="0" strike="noStrike" spc="-1">
                <a:solidFill>
                  <a:srgbClr val="000000"/>
                </a:solidFill>
                <a:latin typeface="DejaVu Sans"/>
              </a:rPr>
              <a:t>Fluorescent indicators for Ca2+</a:t>
            </a:r>
            <a:endParaRPr lang="en-US" sz="1570" b="0" strike="noStrike" spc="-1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lang="en-US" sz="1570" b="0" strike="noStrike" spc="-1">
                <a:solidFill>
                  <a:srgbClr val="000000"/>
                </a:solidFill>
                <a:latin typeface="DejaVu Sans"/>
              </a:rPr>
              <a:t>based on green fluorescent</a:t>
            </a:r>
            <a:endParaRPr lang="en-US" sz="1570" b="0" strike="noStrike" spc="-1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lang="en-US" sz="1570" b="0" strike="noStrike" spc="-1">
                <a:solidFill>
                  <a:srgbClr val="000000"/>
                </a:solidFill>
                <a:latin typeface="DejaVu Sans"/>
              </a:rPr>
              <a:t>proteins and calmodulin ---R.C Tisen</a:t>
            </a:r>
            <a:endParaRPr lang="en-US" sz="1570" b="0" strike="noStrike" spc="-1">
              <a:latin typeface="DejaVu Sans"/>
            </a:endParaRPr>
          </a:p>
        </p:txBody>
      </p:sp>
      <p:pic>
        <p:nvPicPr>
          <p:cNvPr id="368" name="图片 1"/>
          <p:cNvPicPr/>
          <p:nvPr/>
        </p:nvPicPr>
        <p:blipFill>
          <a:blip r:embed="rId3"/>
          <a:stretch/>
        </p:blipFill>
        <p:spPr>
          <a:xfrm>
            <a:off x="3335400" y="1695600"/>
            <a:ext cx="6409800" cy="4304880"/>
          </a:xfrm>
          <a:prstGeom prst="rect">
            <a:avLst/>
          </a:prstGeom>
          <a:ln>
            <a:noFill/>
          </a:ln>
        </p:spPr>
      </p:pic>
      <p:sp>
        <p:nvSpPr>
          <p:cNvPr id="369" name="TextShape 3"/>
          <p:cNvSpPr txBox="1"/>
          <p:nvPr/>
        </p:nvSpPr>
        <p:spPr>
          <a:xfrm>
            <a:off x="8778240" y="6000480"/>
            <a:ext cx="2377440" cy="355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DejaVu Sans"/>
              </a:rPr>
              <a:t>(R.C. Tisen 1997)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</a:rPr>
              <a:t>History</a:t>
            </a:r>
            <a:endParaRPr lang="en-US" sz="44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58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</a:rPr>
              <a:t>A timeline </a:t>
            </a:r>
            <a:r>
              <a:rPr lang="en-US" sz="2800" b="0" strike="noStrike" spc="-1">
                <a:solidFill>
                  <a:srgbClr val="FFFFFF"/>
                </a:solidFill>
                <a:latin typeface="Wingdings"/>
              </a:rPr>
              <a:t></a:t>
            </a:r>
            <a:r>
              <a:rPr lang="en-US" sz="2800" b="0" strike="noStrike" spc="-1">
                <a:solidFill>
                  <a:srgbClr val="FFFFFF"/>
                </a:solidFill>
                <a:latin typeface="Calibri"/>
              </a:rPr>
              <a:t> some notable points (figure from 2010 review)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</a:rPr>
              <a:t>classification: PDB entry (from avGFP to GFP variants in other species) (table from 2011 systematic review)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168B8A-63FC-469C-9FB4-34EBFD4FD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Reference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8DF510-66F9-406D-A747-C33473760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altLang="zh-CN" dirty="0" err="1">
                <a:solidFill>
                  <a:schemeClr val="bg1"/>
                </a:solidFill>
              </a:rPr>
              <a:t>Chudakov</a:t>
            </a:r>
            <a:r>
              <a:rPr lang="en-US" altLang="zh-CN" dirty="0">
                <a:solidFill>
                  <a:schemeClr val="bg1"/>
                </a:solidFill>
              </a:rPr>
              <a:t>, D.M., Matz, M.V., </a:t>
            </a:r>
            <a:r>
              <a:rPr lang="en-US" altLang="zh-CN" dirty="0" err="1">
                <a:solidFill>
                  <a:schemeClr val="bg1"/>
                </a:solidFill>
              </a:rPr>
              <a:t>Lukyanov</a:t>
            </a:r>
            <a:r>
              <a:rPr lang="en-US" altLang="zh-CN" dirty="0">
                <a:solidFill>
                  <a:schemeClr val="bg1"/>
                </a:solidFill>
              </a:rPr>
              <a:t>, S., and </a:t>
            </a:r>
            <a:r>
              <a:rPr lang="en-US" altLang="zh-CN" dirty="0" err="1">
                <a:solidFill>
                  <a:schemeClr val="bg1"/>
                </a:solidFill>
              </a:rPr>
              <a:t>Lukyanov</a:t>
            </a:r>
            <a:r>
              <a:rPr lang="en-US" altLang="zh-CN" dirty="0">
                <a:solidFill>
                  <a:schemeClr val="bg1"/>
                </a:solidFill>
              </a:rPr>
              <a:t>, K.A. (2010). Fluorescent proteins and their applications in imaging living cells and tissues. Physiological reviews</a:t>
            </a:r>
            <a:r>
              <a:rPr lang="en-US" altLang="zh-CN" i="1" dirty="0">
                <a:solidFill>
                  <a:schemeClr val="bg1"/>
                </a:solidFill>
              </a:rPr>
              <a:t> 90</a:t>
            </a:r>
            <a:r>
              <a:rPr lang="en-US" altLang="zh-CN" dirty="0">
                <a:solidFill>
                  <a:schemeClr val="bg1"/>
                </a:solidFill>
              </a:rPr>
              <a:t>, 1103-1163.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chemeClr val="bg1"/>
                </a:solidFill>
              </a:rPr>
              <a:t>Ormo</a:t>
            </a:r>
            <a:r>
              <a:rPr lang="en-US" altLang="zh-CN" dirty="0">
                <a:solidFill>
                  <a:schemeClr val="bg1"/>
                </a:solidFill>
              </a:rPr>
              <a:t>, M., Cubitt, A.B., </a:t>
            </a:r>
            <a:r>
              <a:rPr lang="en-US" altLang="zh-CN" dirty="0" err="1">
                <a:solidFill>
                  <a:schemeClr val="bg1"/>
                </a:solidFill>
              </a:rPr>
              <a:t>Kallio</a:t>
            </a:r>
            <a:r>
              <a:rPr lang="en-US" altLang="zh-CN" dirty="0">
                <a:solidFill>
                  <a:schemeClr val="bg1"/>
                </a:solidFill>
              </a:rPr>
              <a:t>, K., Gross, L.A., </a:t>
            </a:r>
            <a:r>
              <a:rPr lang="en-US" altLang="zh-CN" dirty="0" err="1">
                <a:solidFill>
                  <a:schemeClr val="bg1"/>
                </a:solidFill>
              </a:rPr>
              <a:t>Tsien</a:t>
            </a:r>
            <a:r>
              <a:rPr lang="en-US" altLang="zh-CN" dirty="0">
                <a:solidFill>
                  <a:schemeClr val="bg1"/>
                </a:solidFill>
              </a:rPr>
              <a:t>, R.Y., and Remington, S.J. (1996). Crystal structure of the Aequorea </a:t>
            </a:r>
            <a:r>
              <a:rPr lang="en-US" altLang="zh-CN" dirty="0" err="1">
                <a:solidFill>
                  <a:schemeClr val="bg1"/>
                </a:solidFill>
              </a:rPr>
              <a:t>victoria</a:t>
            </a:r>
            <a:r>
              <a:rPr lang="en-US" altLang="zh-CN" dirty="0">
                <a:solidFill>
                  <a:schemeClr val="bg1"/>
                </a:solidFill>
              </a:rPr>
              <a:t> green fluorescent protein. Science (New York, NY)</a:t>
            </a:r>
            <a:r>
              <a:rPr lang="en-US" altLang="zh-CN" i="1" dirty="0">
                <a:solidFill>
                  <a:schemeClr val="bg1"/>
                </a:solidFill>
              </a:rPr>
              <a:t> 273</a:t>
            </a:r>
            <a:r>
              <a:rPr lang="en-US" altLang="zh-CN" dirty="0">
                <a:solidFill>
                  <a:schemeClr val="bg1"/>
                </a:solidFill>
              </a:rPr>
              <a:t>, 1392-1395.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chemeClr val="bg1"/>
                </a:solidFill>
              </a:rPr>
              <a:t>Tsien</a:t>
            </a:r>
            <a:r>
              <a:rPr lang="en-US" altLang="zh-CN" dirty="0">
                <a:solidFill>
                  <a:schemeClr val="bg1"/>
                </a:solidFill>
              </a:rPr>
              <a:t>, R. (1998). the Green Fluorescent Protein. Biochemistry </a:t>
            </a:r>
            <a:r>
              <a:rPr lang="en-US" altLang="zh-CN" i="1" dirty="0">
                <a:solidFill>
                  <a:schemeClr val="bg1"/>
                </a:solidFill>
              </a:rPr>
              <a:t>67</a:t>
            </a:r>
            <a:r>
              <a:rPr lang="en-US" altLang="zh-CN" dirty="0">
                <a:solidFill>
                  <a:schemeClr val="bg1"/>
                </a:solidFill>
              </a:rPr>
              <a:t>, 509–544.</a:t>
            </a:r>
            <a:endParaRPr lang="zh-CN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 Heim, R., </a:t>
            </a:r>
            <a:r>
              <a:rPr lang="en-US" altLang="zh-CN" dirty="0" err="1">
                <a:solidFill>
                  <a:schemeClr val="bg1"/>
                </a:solidFill>
              </a:rPr>
              <a:t>Prasher</a:t>
            </a:r>
            <a:r>
              <a:rPr lang="en-US" altLang="zh-CN" dirty="0">
                <a:solidFill>
                  <a:schemeClr val="bg1"/>
                </a:solidFill>
              </a:rPr>
              <a:t>, D.C., and </a:t>
            </a:r>
            <a:r>
              <a:rPr lang="en-US" altLang="zh-CN" dirty="0" err="1">
                <a:solidFill>
                  <a:schemeClr val="bg1"/>
                </a:solidFill>
              </a:rPr>
              <a:t>Tsien</a:t>
            </a:r>
            <a:r>
              <a:rPr lang="en-US" altLang="zh-CN" dirty="0">
                <a:solidFill>
                  <a:schemeClr val="bg1"/>
                </a:solidFill>
              </a:rPr>
              <a:t>, R.Y. (1994). Wavelength mutations and posttranslational autoxidation of green fluorescent protein. Proc. Natl. Acad. Sci. </a:t>
            </a:r>
            <a:r>
              <a:rPr lang="en-US" altLang="zh-CN" i="1" dirty="0">
                <a:solidFill>
                  <a:schemeClr val="bg1"/>
                </a:solidFill>
              </a:rPr>
              <a:t>91</a:t>
            </a:r>
            <a:r>
              <a:rPr lang="en-US" altLang="zh-CN" dirty="0">
                <a:solidFill>
                  <a:schemeClr val="bg1"/>
                </a:solidFill>
              </a:rPr>
              <a:t>, 12501–12504.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chemeClr val="bg1"/>
                </a:solidFill>
              </a:rPr>
              <a:t>Miyawaki</a:t>
            </a:r>
            <a:r>
              <a:rPr lang="en-US" altLang="zh-CN" dirty="0">
                <a:solidFill>
                  <a:schemeClr val="bg1"/>
                </a:solidFill>
              </a:rPr>
              <a:t>, A., </a:t>
            </a:r>
            <a:r>
              <a:rPr lang="en-US" altLang="zh-CN" dirty="0" err="1">
                <a:solidFill>
                  <a:schemeClr val="bg1"/>
                </a:solidFill>
              </a:rPr>
              <a:t>Llopis</a:t>
            </a:r>
            <a:r>
              <a:rPr lang="en-US" altLang="zh-CN" dirty="0">
                <a:solidFill>
                  <a:schemeClr val="bg1"/>
                </a:solidFill>
              </a:rPr>
              <a:t>, J., Heim, R., </a:t>
            </a:r>
            <a:r>
              <a:rPr lang="en-US" altLang="zh-CN" dirty="0" err="1">
                <a:solidFill>
                  <a:schemeClr val="bg1"/>
                </a:solidFill>
              </a:rPr>
              <a:t>Mccaffery</a:t>
            </a:r>
            <a:r>
              <a:rPr lang="en-US" altLang="zh-CN" dirty="0">
                <a:solidFill>
                  <a:schemeClr val="bg1"/>
                </a:solidFill>
              </a:rPr>
              <a:t>, J.M., Adams, J.A., </a:t>
            </a:r>
            <a:r>
              <a:rPr lang="en-US" altLang="zh-CN" dirty="0" err="1">
                <a:solidFill>
                  <a:schemeClr val="bg1"/>
                </a:solidFill>
              </a:rPr>
              <a:t>Ikurak</a:t>
            </a:r>
            <a:r>
              <a:rPr lang="en-US" altLang="zh-CN" dirty="0">
                <a:solidFill>
                  <a:schemeClr val="bg1"/>
                </a:solidFill>
              </a:rPr>
              <a:t>, M., </a:t>
            </a:r>
            <a:r>
              <a:rPr lang="en-US" altLang="zh-CN" dirty="0" err="1">
                <a:solidFill>
                  <a:schemeClr val="bg1"/>
                </a:solidFill>
              </a:rPr>
              <a:t>Tsien</a:t>
            </a:r>
            <a:r>
              <a:rPr lang="en-US" altLang="zh-CN" dirty="0">
                <a:solidFill>
                  <a:schemeClr val="bg1"/>
                </a:solidFill>
              </a:rPr>
              <a:t>, R.Y., and </a:t>
            </a:r>
            <a:r>
              <a:rPr lang="en-US" altLang="zh-CN" dirty="0" err="1">
                <a:solidFill>
                  <a:schemeClr val="bg1"/>
                </a:solidFill>
              </a:rPr>
              <a:t>Ikura</a:t>
            </a:r>
            <a:r>
              <a:rPr lang="en-US" altLang="zh-CN" dirty="0">
                <a:solidFill>
                  <a:schemeClr val="bg1"/>
                </a:solidFill>
              </a:rPr>
              <a:t>, M. (1997). letters to nature Fluorescent indicators for Ca 2 + based on green fluorescent proteins and calmodulin. Nature </a:t>
            </a:r>
            <a:r>
              <a:rPr lang="en-US" altLang="zh-CN" i="1" dirty="0">
                <a:solidFill>
                  <a:schemeClr val="bg1"/>
                </a:solidFill>
              </a:rPr>
              <a:t>388</a:t>
            </a:r>
            <a:r>
              <a:rPr lang="en-US" altLang="zh-CN" dirty="0">
                <a:solidFill>
                  <a:schemeClr val="bg1"/>
                </a:solidFill>
              </a:rPr>
              <a:t>, 882–887.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chemeClr val="bg1"/>
                </a:solidFill>
              </a:rPr>
              <a:t>Chudakov</a:t>
            </a:r>
            <a:r>
              <a:rPr lang="en-US" altLang="zh-CN" dirty="0">
                <a:solidFill>
                  <a:schemeClr val="bg1"/>
                </a:solidFill>
              </a:rPr>
              <a:t>, D.M., Matz, M. V, </a:t>
            </a:r>
            <a:r>
              <a:rPr lang="en-US" altLang="zh-CN" dirty="0" err="1">
                <a:solidFill>
                  <a:schemeClr val="bg1"/>
                </a:solidFill>
              </a:rPr>
              <a:t>Lukyanov</a:t>
            </a:r>
            <a:r>
              <a:rPr lang="en-US" altLang="zh-CN" dirty="0">
                <a:solidFill>
                  <a:schemeClr val="bg1"/>
                </a:solidFill>
              </a:rPr>
              <a:t>, S., and </a:t>
            </a:r>
            <a:r>
              <a:rPr lang="en-US" altLang="zh-CN" dirty="0" err="1">
                <a:solidFill>
                  <a:schemeClr val="bg1"/>
                </a:solidFill>
              </a:rPr>
              <a:t>Lukyanov</a:t>
            </a:r>
            <a:r>
              <a:rPr lang="en-US" altLang="zh-CN" dirty="0">
                <a:solidFill>
                  <a:schemeClr val="bg1"/>
                </a:solidFill>
              </a:rPr>
              <a:t>, K.A. (2010). Fluorescent Proteins and Their Applications in Imaging Living Cells and Tissues. Physiol. Rev. </a:t>
            </a:r>
            <a:r>
              <a:rPr lang="en-US" altLang="zh-CN" i="1" dirty="0">
                <a:solidFill>
                  <a:schemeClr val="bg1"/>
                </a:solidFill>
              </a:rPr>
              <a:t>90</a:t>
            </a:r>
            <a:r>
              <a:rPr lang="en-US" altLang="zh-CN" dirty="0">
                <a:solidFill>
                  <a:schemeClr val="bg1"/>
                </a:solidFill>
              </a:rPr>
              <a:t>, 1103–1163.</a:t>
            </a:r>
            <a:endParaRPr lang="zh-CN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Han, J., and Burgess, K. (2010). Fluorescent indicators for intracellular </a:t>
            </a:r>
            <a:r>
              <a:rPr lang="en-US" altLang="zh-CN" dirty="0" err="1">
                <a:solidFill>
                  <a:schemeClr val="bg1"/>
                </a:solidFill>
              </a:rPr>
              <a:t>pH.</a:t>
            </a:r>
            <a:r>
              <a:rPr lang="en-US" altLang="zh-CN" dirty="0">
                <a:solidFill>
                  <a:schemeClr val="bg1"/>
                </a:solidFill>
              </a:rPr>
              <a:t> Am. Chem. Soc. </a:t>
            </a:r>
            <a:r>
              <a:rPr lang="en-US" altLang="zh-CN" i="1" dirty="0">
                <a:solidFill>
                  <a:schemeClr val="bg1"/>
                </a:solidFill>
              </a:rPr>
              <a:t>110</a:t>
            </a:r>
            <a:r>
              <a:rPr lang="en-US" altLang="zh-CN" dirty="0">
                <a:solidFill>
                  <a:schemeClr val="bg1"/>
                </a:solidFill>
              </a:rPr>
              <a:t>, 2709–2728.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Zhang J, Campbell RE, Ting AY, T.R. (2002). Creating new fluorescent probes for cell biology. Nat. Rev. Mol. Cell Biol. </a:t>
            </a:r>
            <a:r>
              <a:rPr lang="en-US" altLang="zh-CN" i="1" dirty="0">
                <a:solidFill>
                  <a:schemeClr val="bg1"/>
                </a:solidFill>
              </a:rPr>
              <a:t>3</a:t>
            </a:r>
            <a:r>
              <a:rPr lang="en-US" altLang="zh-CN" dirty="0">
                <a:solidFill>
                  <a:schemeClr val="bg1"/>
                </a:solidFill>
              </a:rPr>
              <a:t>, 906–918.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Yang, F., Moss, L.G., Phillips, G.N., Phillips Jr., G.N., and Phillips, G.N. (1996). The molecular structure of green fluorescent protein. Nat. </a:t>
            </a:r>
            <a:r>
              <a:rPr lang="en-US" altLang="zh-CN" dirty="0" err="1">
                <a:solidFill>
                  <a:schemeClr val="bg1"/>
                </a:solidFill>
              </a:rPr>
              <a:t>Biotechnol</a:t>
            </a:r>
            <a:r>
              <a:rPr lang="en-US" altLang="zh-CN" dirty="0">
                <a:solidFill>
                  <a:schemeClr val="bg1"/>
                </a:solidFill>
              </a:rPr>
              <a:t>. </a:t>
            </a:r>
            <a:r>
              <a:rPr lang="en-US" altLang="zh-CN" i="1" dirty="0">
                <a:solidFill>
                  <a:schemeClr val="bg1"/>
                </a:solidFill>
              </a:rPr>
              <a:t>14</a:t>
            </a:r>
            <a:r>
              <a:rPr lang="en-US" altLang="zh-CN" dirty="0">
                <a:solidFill>
                  <a:schemeClr val="bg1"/>
                </a:solidFill>
              </a:rPr>
              <a:t>, 1246–1251.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Malo, G.D., </a:t>
            </a:r>
            <a:r>
              <a:rPr lang="en-US" altLang="zh-CN" dirty="0" err="1">
                <a:solidFill>
                  <a:schemeClr val="bg1"/>
                </a:solidFill>
              </a:rPr>
              <a:t>Pouwels</a:t>
            </a:r>
            <a:r>
              <a:rPr lang="en-US" altLang="zh-CN" dirty="0">
                <a:solidFill>
                  <a:schemeClr val="bg1"/>
                </a:solidFill>
              </a:rPr>
              <a:t>, L.J., Wang, M., Weichsel, A., Montfort, W.R., Rizzo, M.A., Piston, D.W., and Wachter, R.M. (2007). X-ray structure of Cerulean GFP: A tryptophan-based chromophore useful for fluorescence lifetime imaging. Biochemistry </a:t>
            </a:r>
            <a:r>
              <a:rPr lang="en-US" altLang="zh-CN" i="1" dirty="0">
                <a:solidFill>
                  <a:schemeClr val="bg1"/>
                </a:solidFill>
              </a:rPr>
              <a:t>46</a:t>
            </a:r>
            <a:r>
              <a:rPr lang="en-US" altLang="zh-CN" dirty="0">
                <a:solidFill>
                  <a:schemeClr val="bg1"/>
                </a:solidFill>
              </a:rPr>
              <a:t>, 9865–9873.</a:t>
            </a:r>
            <a:endParaRPr lang="zh-CN" altLang="zh-CN" dirty="0">
              <a:solidFill>
                <a:schemeClr val="bg1"/>
              </a:solidFill>
            </a:endParaRPr>
          </a:p>
          <a:p>
            <a:endParaRPr lang="zh-CN" altLang="zh-CN" dirty="0">
              <a:solidFill>
                <a:schemeClr val="bg1"/>
              </a:solidFill>
            </a:endParaRPr>
          </a:p>
          <a:p>
            <a:endParaRPr lang="zh-CN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8973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TextShape 1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/>
            <a:endParaRPr lang="en-US" sz="3200" b="0" strike="noStrike" spc="-1">
              <a:latin typeface="DejaVu Sans"/>
            </a:endParaRPr>
          </a:p>
        </p:txBody>
      </p:sp>
      <p:pic>
        <p:nvPicPr>
          <p:cNvPr id="373" name="Picture 2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tretch/>
        </p:blipFill>
        <p:spPr>
          <a:xfrm>
            <a:off x="-140040" y="-527760"/>
            <a:ext cx="12570840" cy="78465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74" name="TextShape 2"/>
          <p:cNvSpPr txBox="1"/>
          <p:nvPr/>
        </p:nvSpPr>
        <p:spPr>
          <a:xfrm>
            <a:off x="1655640" y="178956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en-US" sz="6000" b="0" strike="noStrike" spc="-1">
                <a:solidFill>
                  <a:srgbClr val="FFFFFF"/>
                </a:solidFill>
                <a:latin typeface="Calibri Light"/>
              </a:rPr>
              <a:t>Thank you for listening!</a:t>
            </a:r>
            <a:endParaRPr lang="en-US" sz="60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</a:rPr>
              <a:t>Timeline </a:t>
            </a:r>
            <a:r>
              <a:rPr lang="en-US" sz="2400" b="0" strike="noStrike" spc="-1">
                <a:solidFill>
                  <a:srgbClr val="FFFFFF"/>
                </a:solidFill>
                <a:latin typeface="Calibri Light"/>
              </a:rPr>
              <a:t>- the development of fluorescent proteins and their applications</a:t>
            </a:r>
            <a:endParaRPr lang="en-US" sz="2400" b="0" strike="noStrike" spc="-1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60" name="图片 3"/>
          <p:cNvPicPr/>
          <p:nvPr/>
        </p:nvPicPr>
        <p:blipFill>
          <a:blip r:embed="rId3"/>
          <a:srcRect t="8600"/>
          <a:stretch/>
        </p:blipFill>
        <p:spPr>
          <a:xfrm>
            <a:off x="1766880" y="1690560"/>
            <a:ext cx="8445600" cy="4707360"/>
          </a:xfrm>
          <a:prstGeom prst="rect">
            <a:avLst/>
          </a:prstGeom>
          <a:ln w="88920">
            <a:solidFill>
              <a:srgbClr val="FFFFFF"/>
            </a:solidFill>
            <a:miter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61" name="Group 2"/>
          <p:cNvGrpSpPr/>
          <p:nvPr/>
        </p:nvGrpSpPr>
        <p:grpSpPr>
          <a:xfrm>
            <a:off x="2178000" y="1825560"/>
            <a:ext cx="6350760" cy="3449520"/>
            <a:chOff x="2178000" y="1825560"/>
            <a:chExt cx="6350760" cy="3449520"/>
          </a:xfrm>
        </p:grpSpPr>
        <p:pic>
          <p:nvPicPr>
            <p:cNvPr id="262" name="图片 4"/>
            <p:cNvPicPr/>
            <p:nvPr/>
          </p:nvPicPr>
          <p:blipFill>
            <a:blip r:embed="rId4"/>
            <a:srcRect b="7954"/>
            <a:stretch/>
          </p:blipFill>
          <p:spPr>
            <a:xfrm>
              <a:off x="2178000" y="1825560"/>
              <a:ext cx="4996800" cy="344952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63" name="CustomShape 3"/>
            <p:cNvSpPr/>
            <p:nvPr/>
          </p:nvSpPr>
          <p:spPr>
            <a:xfrm>
              <a:off x="7198200" y="3547800"/>
              <a:ext cx="1330560" cy="1254960"/>
            </a:xfrm>
            <a:prstGeom prst="bentConnector3">
              <a:avLst>
                <a:gd name="adj1" fmla="val 50000"/>
              </a:avLst>
            </a:prstGeom>
            <a:noFill/>
            <a:ln w="38160">
              <a:solidFill>
                <a:srgbClr val="FFF5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64" name="CustomShape 4"/>
          <p:cNvSpPr/>
          <p:nvPr/>
        </p:nvSpPr>
        <p:spPr>
          <a:xfrm>
            <a:off x="8067240" y="6503760"/>
            <a:ext cx="44269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等线"/>
              </a:rPr>
              <a:t>(Chudakov, Matz, Lukyanov, &amp; Lukyanov, 2010)</a:t>
            </a:r>
            <a:endParaRPr lang="en-US" sz="1400" b="0" strike="noStrike" spc="-1">
              <a:latin typeface="DejaVu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</a:rPr>
              <a:t>Diversity of GFP-like structure</a:t>
            </a:r>
            <a:endParaRPr lang="en-US" sz="4400" b="0" strike="noStrike" spc="-1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66" name="图片 8"/>
          <p:cNvPicPr/>
          <p:nvPr/>
        </p:nvPicPr>
        <p:blipFill>
          <a:blip r:embed="rId3"/>
          <a:stretch/>
        </p:blipFill>
        <p:spPr>
          <a:xfrm>
            <a:off x="2402640" y="1468440"/>
            <a:ext cx="8580960" cy="5023800"/>
          </a:xfrm>
          <a:prstGeom prst="rect">
            <a:avLst/>
          </a:prstGeom>
          <a:ln>
            <a:noFill/>
          </a:ln>
        </p:spPr>
      </p:pic>
      <p:sp>
        <p:nvSpPr>
          <p:cNvPr id="267" name="CustomShape 2"/>
          <p:cNvSpPr/>
          <p:nvPr/>
        </p:nvSpPr>
        <p:spPr>
          <a:xfrm>
            <a:off x="10367640" y="6488640"/>
            <a:ext cx="17586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等线"/>
              </a:rPr>
              <a:t>(Ong et al., 2011)</a:t>
            </a:r>
            <a:endParaRPr lang="en-US" sz="1400" b="0" strike="noStrike" spc="-1">
              <a:latin typeface="DejaVu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</a:rPr>
              <a:t>Structure overview</a:t>
            </a:r>
            <a:endParaRPr lang="en-US" sz="44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69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 lnSpcReduction="10000"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</a:rPr>
              <a:t>Conponents:11 beta-sheets </a:t>
            </a:r>
            <a:r>
              <a:rPr lang="en-US" sz="2800" b="0" strike="noStrike" spc="-1">
                <a:solidFill>
                  <a:srgbClr val="FFFFFF"/>
                </a:solidFill>
                <a:latin typeface="Wingdings"/>
              </a:rPr>
              <a:t></a:t>
            </a:r>
            <a:r>
              <a:rPr lang="en-US" sz="2800" b="0" strike="noStrike" spc="-1">
                <a:solidFill>
                  <a:srgbClr val="FFFFFF"/>
                </a:solidFill>
                <a:latin typeface="Calibri"/>
              </a:rPr>
              <a:t> barrier + fluorophore (a systematic diagram) + dimer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</a:rPr>
              <a:t>Why this compact structure (a PyMOL figure)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</a:rPr>
              <a:t>How to illuminate: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Calibri"/>
              </a:rPr>
              <a:t>nature of fluorophore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Calibri"/>
              </a:rPr>
              <a:t>features (excitation/emission wavelength)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Calibri"/>
              </a:rPr>
              <a:t>mechanism of cyclization/oxygenation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Calibri"/>
              </a:rPr>
              <a:t>photon transfer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</a:rPr>
              <a:t>conserved residues: lid + sheet + unknown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</a:rPr>
              <a:t>A brief summary of wtGFP structure (a video generated by PyMOL)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</a:rPr>
              <a:t>Overview of structure </a:t>
            </a:r>
            <a:r>
              <a:rPr lang="en-US" sz="2800" b="0" strike="noStrike" spc="-1">
                <a:solidFill>
                  <a:srgbClr val="FFFFFF"/>
                </a:solidFill>
                <a:latin typeface="Calibri Light"/>
              </a:rPr>
              <a:t>– wild type </a:t>
            </a:r>
            <a:r>
              <a:rPr lang="en-US" sz="2800" b="0" i="1" strike="noStrike" spc="-1">
                <a:solidFill>
                  <a:srgbClr val="FFFFFF"/>
                </a:solidFill>
                <a:latin typeface="Calibri Light"/>
              </a:rPr>
              <a:t>av</a:t>
            </a:r>
            <a:r>
              <a:rPr lang="en-US" sz="2800" b="0" strike="noStrike" spc="-1">
                <a:solidFill>
                  <a:srgbClr val="FFFFFF"/>
                </a:solidFill>
                <a:latin typeface="Calibri Light"/>
              </a:rPr>
              <a:t>GFP</a:t>
            </a:r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71" name="图片 5"/>
          <p:cNvPicPr/>
          <p:nvPr/>
        </p:nvPicPr>
        <p:blipFill>
          <a:blip r:embed="rId3"/>
          <a:stretch/>
        </p:blipFill>
        <p:spPr>
          <a:xfrm>
            <a:off x="8286120" y="2319120"/>
            <a:ext cx="2654640" cy="3805920"/>
          </a:xfrm>
          <a:prstGeom prst="rect">
            <a:avLst/>
          </a:prstGeom>
          <a:ln>
            <a:noFill/>
          </a:ln>
        </p:spPr>
      </p:pic>
      <p:pic>
        <p:nvPicPr>
          <p:cNvPr id="272" name="图片 7"/>
          <p:cNvPicPr/>
          <p:nvPr/>
        </p:nvPicPr>
        <p:blipFill>
          <a:blip r:embed="rId4"/>
          <a:srcRect l="1032" t="-915" r="-1032" b="36088"/>
          <a:stretch/>
        </p:blipFill>
        <p:spPr>
          <a:xfrm>
            <a:off x="3287520" y="1690560"/>
            <a:ext cx="6219720" cy="1112760"/>
          </a:xfrm>
          <a:prstGeom prst="rect">
            <a:avLst/>
          </a:prstGeom>
          <a:ln>
            <a:noFill/>
          </a:ln>
        </p:spPr>
      </p:pic>
      <p:pic>
        <p:nvPicPr>
          <p:cNvPr id="273" name="图片 8"/>
          <p:cNvPicPr/>
          <p:nvPr/>
        </p:nvPicPr>
        <p:blipFill>
          <a:blip r:embed="rId5"/>
          <a:stretch/>
        </p:blipFill>
        <p:spPr>
          <a:xfrm>
            <a:off x="1152360" y="2787120"/>
            <a:ext cx="4156920" cy="3241080"/>
          </a:xfrm>
          <a:prstGeom prst="rect">
            <a:avLst/>
          </a:prstGeom>
          <a:ln>
            <a:noFill/>
          </a:ln>
        </p:spPr>
      </p:pic>
      <p:sp>
        <p:nvSpPr>
          <p:cNvPr id="274" name="CustomShape 2"/>
          <p:cNvSpPr/>
          <p:nvPr/>
        </p:nvSpPr>
        <p:spPr>
          <a:xfrm>
            <a:off x="2578320" y="5894640"/>
            <a:ext cx="1930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alibri"/>
              </a:rPr>
              <a:t>Side view</a:t>
            </a:r>
            <a:endParaRPr lang="en-US" sz="2400" b="0" strike="noStrike" spc="-1">
              <a:latin typeface="DejaVu Sans"/>
            </a:endParaRPr>
          </a:p>
        </p:txBody>
      </p:sp>
      <p:sp>
        <p:nvSpPr>
          <p:cNvPr id="275" name="CustomShape 3"/>
          <p:cNvSpPr/>
          <p:nvPr/>
        </p:nvSpPr>
        <p:spPr>
          <a:xfrm>
            <a:off x="9010440" y="5894640"/>
            <a:ext cx="1930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alibri"/>
              </a:rPr>
              <a:t>Top view</a:t>
            </a:r>
            <a:endParaRPr lang="en-US" sz="2400" b="0" strike="noStrike" spc="-1">
              <a:latin typeface="DejaVu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图片 8"/>
          <p:cNvPicPr/>
          <p:nvPr/>
        </p:nvPicPr>
        <p:blipFill>
          <a:blip r:embed="rId3"/>
          <a:stretch/>
        </p:blipFill>
        <p:spPr>
          <a:xfrm>
            <a:off x="216720" y="1690560"/>
            <a:ext cx="5714640" cy="4455360"/>
          </a:xfrm>
          <a:prstGeom prst="rect">
            <a:avLst/>
          </a:prstGeom>
          <a:ln>
            <a:noFill/>
          </a:ln>
        </p:spPr>
      </p:pic>
      <p:pic>
        <p:nvPicPr>
          <p:cNvPr id="277" name="图片 4"/>
          <p:cNvPicPr/>
          <p:nvPr/>
        </p:nvPicPr>
        <p:blipFill>
          <a:blip r:embed="rId4"/>
          <a:stretch/>
        </p:blipFill>
        <p:spPr>
          <a:xfrm>
            <a:off x="5635080" y="1454400"/>
            <a:ext cx="6339600" cy="2718360"/>
          </a:xfrm>
          <a:prstGeom prst="rect">
            <a:avLst/>
          </a:prstGeom>
          <a:ln>
            <a:noFill/>
          </a:ln>
        </p:spPr>
      </p:pic>
      <p:sp>
        <p:nvSpPr>
          <p:cNvPr id="278" name="CustomShape 1"/>
          <p:cNvSpPr/>
          <p:nvPr/>
        </p:nvSpPr>
        <p:spPr>
          <a:xfrm>
            <a:off x="6095880" y="4601160"/>
            <a:ext cx="5598360" cy="222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Perfect Cylinder: 42Å long and 24Å in diameter;</a:t>
            </a:r>
            <a:endParaRPr lang="en-US" sz="2000" b="0" strike="noStrike" spc="-1">
              <a:latin typeface="DejaVu Sans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11 strands of β-sheets + α-helices caps &amp; running through the center (carrying the fluorophore);</a:t>
            </a:r>
            <a:endParaRPr lang="en-US" sz="2000" b="0" strike="noStrike" spc="-1">
              <a:latin typeface="DejaVu Sans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In the form of dimer under nature conditions.</a:t>
            </a:r>
            <a:endParaRPr lang="en-US" sz="2000" b="0" strike="noStrike" spc="-1">
              <a:latin typeface="DejaVu Sans"/>
            </a:endParaRPr>
          </a:p>
        </p:txBody>
      </p:sp>
      <p:sp>
        <p:nvSpPr>
          <p:cNvPr id="279" name="TextShape 2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</a:rPr>
              <a:t>Overview of structure </a:t>
            </a:r>
            <a:r>
              <a:rPr lang="en-US" sz="2800" b="0" strike="noStrike" spc="-1">
                <a:solidFill>
                  <a:srgbClr val="FFFFFF"/>
                </a:solidFill>
                <a:latin typeface="Calibri Light"/>
              </a:rPr>
              <a:t>– wild type </a:t>
            </a:r>
            <a:r>
              <a:rPr lang="en-US" sz="2800" b="0" i="1" strike="noStrike" spc="-1">
                <a:solidFill>
                  <a:srgbClr val="FFFFFF"/>
                </a:solidFill>
                <a:latin typeface="Calibri Light"/>
              </a:rPr>
              <a:t>av</a:t>
            </a:r>
            <a:r>
              <a:rPr lang="en-US" sz="2800" b="0" strike="noStrike" spc="-1">
                <a:solidFill>
                  <a:srgbClr val="FFFFFF"/>
                </a:solidFill>
                <a:latin typeface="Calibri Light"/>
              </a:rPr>
              <a:t>GFP</a:t>
            </a:r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80" name="CustomShape 3"/>
          <p:cNvSpPr/>
          <p:nvPr/>
        </p:nvSpPr>
        <p:spPr>
          <a:xfrm>
            <a:off x="7982280" y="6492960"/>
            <a:ext cx="450468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等线"/>
              </a:rPr>
              <a:t>(Yang, Moss, Phillips, Phillips Jr., &amp; Phillips, 1996)</a:t>
            </a:r>
            <a:endParaRPr lang="en-US" sz="1400" b="0" strike="noStrike" spc="-1">
              <a:latin typeface="DejaVu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</a:rPr>
              <a:t>conserved “lid” residues</a:t>
            </a:r>
            <a:endParaRPr lang="en-US" sz="4400" b="0" strike="noStrike" spc="-1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82" name="图片 3"/>
          <p:cNvPicPr/>
          <p:nvPr/>
        </p:nvPicPr>
        <p:blipFill>
          <a:blip r:embed="rId3"/>
          <a:srcRect l="1274" t="2333"/>
          <a:stretch/>
        </p:blipFill>
        <p:spPr>
          <a:xfrm>
            <a:off x="1621440" y="1909800"/>
            <a:ext cx="8948880" cy="3784680"/>
          </a:xfrm>
          <a:prstGeom prst="rect">
            <a:avLst/>
          </a:prstGeom>
          <a:ln>
            <a:noFill/>
          </a:ln>
        </p:spPr>
      </p:pic>
      <p:sp>
        <p:nvSpPr>
          <p:cNvPr id="283" name="CustomShape 2"/>
          <p:cNvSpPr/>
          <p:nvPr/>
        </p:nvSpPr>
        <p:spPr>
          <a:xfrm>
            <a:off x="2942280" y="5784840"/>
            <a:ext cx="65138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All highly conserved residues located in the lids are depicted as green CPK atoms (left) or yellow circles (right).</a:t>
            </a:r>
            <a:endParaRPr lang="en-US" sz="2000" b="0" strike="noStrike" spc="-1">
              <a:latin typeface="DejaVu Sans"/>
            </a:endParaRPr>
          </a:p>
        </p:txBody>
      </p:sp>
      <p:sp>
        <p:nvSpPr>
          <p:cNvPr id="284" name="CustomShape 3"/>
          <p:cNvSpPr/>
          <p:nvPr/>
        </p:nvSpPr>
        <p:spPr>
          <a:xfrm>
            <a:off x="10367640" y="6488640"/>
            <a:ext cx="17586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等线"/>
              </a:rPr>
              <a:t>(Ong et al., 2011)</a:t>
            </a:r>
            <a:endParaRPr lang="en-US" sz="1400" b="0" strike="noStrike" spc="-1">
              <a:latin typeface="DejaVu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879</TotalTime>
  <Words>1680</Words>
  <Application>Microsoft Office PowerPoint</Application>
  <PresentationFormat>宽屏</PresentationFormat>
  <Paragraphs>212</Paragraphs>
  <Slides>31</Slides>
  <Notes>25</Notes>
  <HiddenSlides>4</HiddenSlides>
  <MMClips>4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31</vt:i4>
      </vt:variant>
    </vt:vector>
  </HeadingPairs>
  <TitlesOfParts>
    <vt:vector size="46" baseType="lpstr">
      <vt:lpstr>DejaVu Sans</vt:lpstr>
      <vt:lpstr>DejaVu Serif</vt:lpstr>
      <vt:lpstr>FZSongS-Extended</vt:lpstr>
      <vt:lpstr>等线</vt:lpstr>
      <vt:lpstr>宋体</vt:lpstr>
      <vt:lpstr>Arial</vt:lpstr>
      <vt:lpstr>Calibri</vt:lpstr>
      <vt:lpstr>Calibri Light</vt:lpstr>
      <vt:lpstr>Symbol</vt:lpstr>
      <vt:lpstr>Wingdings</vt:lpstr>
      <vt:lpstr>Office Theme</vt:lpstr>
      <vt:lpstr>Office Theme</vt:lpstr>
      <vt:lpstr>Office Theme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Reference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邱 承杰</dc:creator>
  <dc:description/>
  <cp:lastModifiedBy>邱 承杰</cp:lastModifiedBy>
  <cp:revision>73</cp:revision>
  <dcterms:created xsi:type="dcterms:W3CDTF">2018-06-14T08:32:07Z</dcterms:created>
  <dcterms:modified xsi:type="dcterms:W3CDTF">2018-06-15T06:17:09Z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4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4</vt:i4>
  </property>
  <property fmtid="{D5CDD505-2E9C-101B-9397-08002B2CF9AE}" pid="7" name="Notes">
    <vt:i4>20</vt:i4>
  </property>
  <property fmtid="{D5CDD505-2E9C-101B-9397-08002B2CF9AE}" pid="8" name="PresentationFormat">
    <vt:lpwstr>宽屏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29</vt:i4>
  </property>
</Properties>
</file>